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427" r:id="rId3"/>
    <p:sldId id="414" r:id="rId4"/>
    <p:sldId id="295" r:id="rId5"/>
    <p:sldId id="319" r:id="rId6"/>
    <p:sldId id="495" r:id="rId7"/>
    <p:sldId id="498" r:id="rId8"/>
    <p:sldId id="493" r:id="rId9"/>
    <p:sldId id="499" r:id="rId10"/>
    <p:sldId id="453" r:id="rId11"/>
    <p:sldId id="464" r:id="rId12"/>
    <p:sldId id="465" r:id="rId13"/>
    <p:sldId id="461" r:id="rId14"/>
    <p:sldId id="450" r:id="rId15"/>
    <p:sldId id="500" r:id="rId16"/>
    <p:sldId id="472" r:id="rId17"/>
    <p:sldId id="463" r:id="rId18"/>
    <p:sldId id="471" r:id="rId19"/>
    <p:sldId id="474" r:id="rId20"/>
    <p:sldId id="501" r:id="rId21"/>
    <p:sldId id="507" r:id="rId22"/>
    <p:sldId id="503" r:id="rId23"/>
    <p:sldId id="454" r:id="rId24"/>
    <p:sldId id="475" r:id="rId25"/>
    <p:sldId id="476" r:id="rId26"/>
    <p:sldId id="477" r:id="rId27"/>
    <p:sldId id="479" r:id="rId28"/>
    <p:sldId id="492" r:id="rId29"/>
    <p:sldId id="496" r:id="rId30"/>
    <p:sldId id="480" r:id="rId31"/>
    <p:sldId id="478" r:id="rId32"/>
    <p:sldId id="481" r:id="rId33"/>
    <p:sldId id="466" r:id="rId34"/>
    <p:sldId id="468" r:id="rId35"/>
    <p:sldId id="485" r:id="rId36"/>
    <p:sldId id="487" r:id="rId37"/>
    <p:sldId id="483" r:id="rId38"/>
    <p:sldId id="505" r:id="rId39"/>
    <p:sldId id="506" r:id="rId40"/>
    <p:sldId id="482" r:id="rId41"/>
    <p:sldId id="467" r:id="rId42"/>
    <p:sldId id="491"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3CBFA7F-AC08-4610-A1C2-85DD59D226BA}">
          <p14:sldIdLst>
            <p14:sldId id="256"/>
            <p14:sldId id="427"/>
            <p14:sldId id="414"/>
            <p14:sldId id="295"/>
            <p14:sldId id="319"/>
            <p14:sldId id="495"/>
            <p14:sldId id="498"/>
            <p14:sldId id="493"/>
            <p14:sldId id="499"/>
            <p14:sldId id="453"/>
            <p14:sldId id="464"/>
            <p14:sldId id="465"/>
            <p14:sldId id="461"/>
            <p14:sldId id="450"/>
            <p14:sldId id="500"/>
            <p14:sldId id="472"/>
            <p14:sldId id="463"/>
            <p14:sldId id="471"/>
            <p14:sldId id="474"/>
            <p14:sldId id="501"/>
            <p14:sldId id="507"/>
            <p14:sldId id="503"/>
            <p14:sldId id="454"/>
            <p14:sldId id="475"/>
            <p14:sldId id="476"/>
            <p14:sldId id="477"/>
            <p14:sldId id="479"/>
            <p14:sldId id="492"/>
            <p14:sldId id="496"/>
            <p14:sldId id="480"/>
            <p14:sldId id="478"/>
            <p14:sldId id="481"/>
            <p14:sldId id="466"/>
            <p14:sldId id="468"/>
            <p14:sldId id="485"/>
            <p14:sldId id="487"/>
            <p14:sldId id="483"/>
            <p14:sldId id="505"/>
            <p14:sldId id="506"/>
            <p14:sldId id="482"/>
            <p14:sldId id="467"/>
            <p14:sldId id="4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86441" autoAdjust="0"/>
  </p:normalViewPr>
  <p:slideViewPr>
    <p:cSldViewPr snapToGrid="0">
      <p:cViewPr varScale="1">
        <p:scale>
          <a:sx n="47" d="100"/>
          <a:sy n="47" d="100"/>
        </p:scale>
        <p:origin x="42" y="270"/>
      </p:cViewPr>
      <p:guideLst>
        <p:guide orient="horz" pos="2160"/>
        <p:guide pos="3840"/>
      </p:guideLst>
    </p:cSldViewPr>
  </p:slideViewPr>
  <p:outlineViewPr>
    <p:cViewPr>
      <p:scale>
        <a:sx n="33" d="100"/>
        <a:sy n="33" d="100"/>
      </p:scale>
      <p:origin x="0" y="-1774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16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36287-DFD2-4C25-AE5D-BA3CD93BFFE5}" type="datetimeFigureOut">
              <a:rPr lang="fr-BE" smtClean="0"/>
              <a:pPr/>
              <a:t>19/03/2019</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325DF-AF16-4CFB-B12D-D3CE25D2BB19}" type="slidenum">
              <a:rPr lang="fr-BE" smtClean="0"/>
              <a:pPr/>
              <a:t>‹N°›</a:t>
            </a:fld>
            <a:endParaRPr lang="fr-BE"/>
          </a:p>
        </p:txBody>
      </p:sp>
    </p:spTree>
    <p:extLst>
      <p:ext uri="{BB962C8B-B14F-4D97-AF65-F5344CB8AC3E}">
        <p14:creationId xmlns:p14="http://schemas.microsoft.com/office/powerpoint/2010/main" val="170627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E76325DF-AF16-4CFB-B12D-D3CE25D2BB19}" type="slidenum">
              <a:rPr lang="fr-BE" smtClean="0"/>
              <a:pPr/>
              <a:t>1</a:t>
            </a:fld>
            <a:endParaRPr lang="fr-BE"/>
          </a:p>
        </p:txBody>
      </p:sp>
    </p:spTree>
    <p:extLst>
      <p:ext uri="{BB962C8B-B14F-4D97-AF65-F5344CB8AC3E}">
        <p14:creationId xmlns:p14="http://schemas.microsoft.com/office/powerpoint/2010/main" val="163959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76325DF-AF16-4CFB-B12D-D3CE25D2BB19}" type="slidenum">
              <a:rPr lang="fr-BE" smtClean="0"/>
              <a:pPr/>
              <a:t>5</a:t>
            </a:fld>
            <a:endParaRPr lang="fr-BE"/>
          </a:p>
        </p:txBody>
      </p:sp>
    </p:spTree>
    <p:extLst>
      <p:ext uri="{BB962C8B-B14F-4D97-AF65-F5344CB8AC3E}">
        <p14:creationId xmlns:p14="http://schemas.microsoft.com/office/powerpoint/2010/main" val="335471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EFBE600-6EED-420E-9AB2-AD218DE1B0B5}" type="datetime1">
              <a:rPr lang="fr-BE" smtClean="0"/>
              <a:pPr/>
              <a:t>19/03/2019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327919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C76719F-EDCE-49AD-A595-9A5A209BF9A1}" type="datetime1">
              <a:rPr lang="fr-BE" smtClean="0"/>
              <a:pPr/>
              <a:t>19/03/2019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152199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1B57C90-7570-4293-9AF0-83A72D37BC93}" type="datetime1">
              <a:rPr lang="fr-BE" smtClean="0"/>
              <a:pPr/>
              <a:t>19/03/2019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210363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695748F-5ECF-465C-A5DE-42EB019A27E2}" type="datetime1">
              <a:rPr lang="fr-BE" smtClean="0"/>
              <a:pPr/>
              <a:t>19/03/2019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201712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3B3C2DB-73B4-4351-881D-F35EC9D6E7CD}" type="datetime1">
              <a:rPr lang="fr-BE" smtClean="0"/>
              <a:pPr/>
              <a:t>19/03/2019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378280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6ADAE23-B125-4E29-808A-1FC32CC4BA92}" type="datetime1">
              <a:rPr lang="fr-BE" smtClean="0"/>
              <a:pPr/>
              <a:t>19/03/2019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193686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4479FD18-6643-4D59-9582-E74B6BD61516}" type="datetime1">
              <a:rPr lang="fr-BE" smtClean="0"/>
              <a:pPr/>
              <a:t>19/03/2019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263599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3CB5850E-AA2D-40EF-82DD-13640ACA34B7}" type="datetime1">
              <a:rPr lang="fr-BE" smtClean="0"/>
              <a:pPr/>
              <a:t>19/03/2019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238547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CA7F5B-6407-4980-AD9B-C115F3968C36}" type="datetime1">
              <a:rPr lang="fr-BE" smtClean="0"/>
              <a:pPr/>
              <a:t>19/03/2019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274291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71E011B-BD9D-4876-87B5-AA5D5668E534}" type="datetime1">
              <a:rPr lang="fr-BE" smtClean="0"/>
              <a:pPr/>
              <a:t>19/03/2019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206850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E010847-C0D5-413E-BBB2-BA05B964B056}" type="datetime1">
              <a:rPr lang="fr-BE" smtClean="0"/>
              <a:pPr/>
              <a:t>19/03/2019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426041A-DC87-4D86-BA6C-C715031E0DD5}" type="slidenum">
              <a:rPr lang="fr-BE" smtClean="0"/>
              <a:pPr/>
              <a:t>‹N°›</a:t>
            </a:fld>
            <a:endParaRPr lang="fr-BE"/>
          </a:p>
        </p:txBody>
      </p:sp>
    </p:spTree>
    <p:extLst>
      <p:ext uri="{BB962C8B-B14F-4D97-AF65-F5344CB8AC3E}">
        <p14:creationId xmlns:p14="http://schemas.microsoft.com/office/powerpoint/2010/main" val="168258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1AB42-803E-414C-8541-094459D10414}" type="datetime1">
              <a:rPr lang="fr-BE" smtClean="0"/>
              <a:pPr/>
              <a:t>19/03/2019</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6041A-DC87-4D86-BA6C-C715031E0DD5}" type="slidenum">
              <a:rPr lang="fr-BE" smtClean="0"/>
              <a:pPr/>
              <a:t>‹N°›</a:t>
            </a:fld>
            <a:endParaRPr lang="fr-BE"/>
          </a:p>
        </p:txBody>
      </p:sp>
    </p:spTree>
    <p:extLst>
      <p:ext uri="{BB962C8B-B14F-4D97-AF65-F5344CB8AC3E}">
        <p14:creationId xmlns:p14="http://schemas.microsoft.com/office/powerpoint/2010/main" val="351107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ege.attac.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lan.be/overview.php?lang=fr&amp;TM=36&amp;IS=70" TargetMode="External"/><Relationship Id="rId2" Type="http://schemas.openxmlformats.org/officeDocument/2006/relationships/hyperlink" Target="http://inr-icn.fgov.be/fr"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economie.fgov.be/" TargetMode="External"/><Relationship Id="rId4" Type="http://schemas.openxmlformats.org/officeDocument/2006/relationships/hyperlink" Target="http://www.nbb.be/pub/Home.htm?l=fr&amp;t=ho"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liege.attac.org/agenda/2019-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ege.attac.org/wp-content/uploads/2019/02/Attac-Liege_Repair-Class_Reponses-Frigo-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919730" y="1008210"/>
            <a:ext cx="7232765" cy="4242844"/>
          </a:xfrm>
          <a:prstGeom prst="rect">
            <a:avLst/>
          </a:prstGeom>
        </p:spPr>
      </p:pic>
      <p:sp>
        <p:nvSpPr>
          <p:cNvPr id="2" name="Titre 1"/>
          <p:cNvSpPr>
            <a:spLocks noGrp="1"/>
          </p:cNvSpPr>
          <p:nvPr>
            <p:ph type="ctrTitle"/>
          </p:nvPr>
        </p:nvSpPr>
        <p:spPr>
          <a:xfrm>
            <a:off x="134560" y="410988"/>
            <a:ext cx="8378820" cy="6526262"/>
          </a:xfrm>
        </p:spPr>
        <p:txBody>
          <a:bodyPr>
            <a:normAutofit fontScale="90000"/>
          </a:bodyPr>
          <a:lstStyle/>
          <a:p>
            <a:pPr algn="l"/>
            <a:r>
              <a:rPr lang="fr-BE" b="1" dirty="0" smtClean="0">
                <a:solidFill>
                  <a:srgbClr val="FF0000"/>
                </a:solidFill>
              </a:rPr>
              <a:t>BIENVENUE à ATTAC – LIEGE !</a:t>
            </a:r>
            <a:br>
              <a:rPr lang="fr-BE" b="1" dirty="0" smtClean="0">
                <a:solidFill>
                  <a:srgbClr val="FF0000"/>
                </a:solidFill>
              </a:rPr>
            </a:br>
            <a:r>
              <a:rPr lang="fr-BE" sz="4400" b="1" dirty="0" smtClean="0"/>
              <a:t>REPAIR CLASS EN</a:t>
            </a:r>
            <a:br>
              <a:rPr lang="fr-BE" sz="4400" b="1" dirty="0" smtClean="0"/>
            </a:br>
            <a:r>
              <a:rPr lang="fr-BE" sz="4400" b="1" dirty="0" smtClean="0"/>
              <a:t>ÉCONOMIE POLITIQUE</a:t>
            </a:r>
            <a:br>
              <a:rPr lang="fr-BE" sz="4400" b="1" dirty="0" smtClean="0"/>
            </a:br>
            <a:r>
              <a:rPr lang="fr-BE" sz="4400" b="1" dirty="0" smtClean="0"/>
              <a:t>1. </a:t>
            </a:r>
            <a:r>
              <a:rPr lang="fr-BE" sz="4000" b="1" dirty="0" smtClean="0"/>
              <a:t>Qu’est ce que l’économie ?</a:t>
            </a:r>
            <a:r>
              <a:rPr lang="fr-BE" sz="4000" b="1" dirty="0"/>
              <a:t> </a:t>
            </a:r>
            <a:r>
              <a:rPr lang="fr-BE" sz="4000" b="1" dirty="0" smtClean="0"/>
              <a:t>                                                      - circuits fonctionnement </a:t>
            </a:r>
            <a:br>
              <a:rPr lang="fr-BE" sz="4000" b="1" dirty="0" smtClean="0"/>
            </a:br>
            <a:r>
              <a:rPr lang="fr-BE" sz="4000" b="1" dirty="0" smtClean="0"/>
              <a:t>- les marché. Compta. Nat.</a:t>
            </a:r>
            <a:br>
              <a:rPr lang="fr-BE" sz="4000" b="1" dirty="0" smtClean="0"/>
            </a:br>
            <a:r>
              <a:rPr lang="fr-BE" sz="4000" b="1" dirty="0" smtClean="0"/>
              <a:t>- Le capital</a:t>
            </a:r>
            <a:br>
              <a:rPr lang="fr-BE" sz="4000" b="1" dirty="0" smtClean="0"/>
            </a:br>
            <a:r>
              <a:rPr lang="fr-BE" sz="4000" b="1" dirty="0" smtClean="0"/>
              <a:t>- développement durable</a:t>
            </a:r>
            <a:br>
              <a:rPr lang="fr-BE" sz="4000" b="1" dirty="0" smtClean="0"/>
            </a:br>
            <a:r>
              <a:rPr lang="fr-BE" sz="4000" b="1" dirty="0" smtClean="0"/>
              <a:t>- prospérité ou décroissance</a:t>
            </a:r>
            <a:br>
              <a:rPr lang="fr-BE" sz="4000" b="1" dirty="0" smtClean="0"/>
            </a:br>
            <a:r>
              <a:rPr lang="fr-BE" sz="4000" b="1" dirty="0" smtClean="0"/>
              <a:t/>
            </a:r>
            <a:br>
              <a:rPr lang="fr-BE" sz="4000" b="1" dirty="0" smtClean="0"/>
            </a:br>
            <a:r>
              <a:rPr lang="fr-BE" sz="4000" b="1" dirty="0" smtClean="0"/>
              <a:t>2. Comprendre nos impôts.</a:t>
            </a:r>
            <a:br>
              <a:rPr lang="fr-BE" sz="4000" b="1" dirty="0" smtClean="0"/>
            </a:br>
            <a:r>
              <a:rPr lang="fr-BE" sz="4000" b="1" dirty="0"/>
              <a:t/>
            </a:r>
            <a:br>
              <a:rPr lang="fr-BE" sz="4000" b="1" dirty="0"/>
            </a:br>
            <a:r>
              <a:rPr lang="fr-BE" sz="4000" b="1" dirty="0" smtClean="0"/>
              <a:t>3. D’où vient l’argent, la monnaie ?</a:t>
            </a:r>
            <a:endParaRPr lang="fr-BE" sz="4000" dirty="0">
              <a:solidFill>
                <a:schemeClr val="accent1"/>
              </a:solidFill>
            </a:endParaRPr>
          </a:p>
        </p:txBody>
      </p:sp>
      <p:pic>
        <p:nvPicPr>
          <p:cNvPr id="5" name="Picture 4" descr="http://attac.be/images/af0e45f1.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91260" y="5685764"/>
            <a:ext cx="676225" cy="1135548"/>
          </a:xfrm>
          <a:prstGeom prst="rect">
            <a:avLst/>
          </a:prstGeom>
          <a:solidFill>
            <a:srgbClr val="FF0000"/>
          </a:solidFill>
          <a:extLst/>
        </p:spPr>
      </p:pic>
    </p:spTree>
    <p:extLst>
      <p:ext uri="{BB962C8B-B14F-4D97-AF65-F5344CB8AC3E}">
        <p14:creationId xmlns:p14="http://schemas.microsoft.com/office/powerpoint/2010/main" val="102278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152" y="365126"/>
            <a:ext cx="12101847" cy="589032"/>
          </a:xfrm>
        </p:spPr>
        <p:txBody>
          <a:bodyPr>
            <a:normAutofit fontScale="90000"/>
          </a:bodyPr>
          <a:lstStyle/>
          <a:p>
            <a:r>
              <a:rPr lang="fr-BE" b="1" dirty="0" smtClean="0">
                <a:solidFill>
                  <a:srgbClr val="FF0000"/>
                </a:solidFill>
              </a:rPr>
              <a:t>Le mécanisme modèle du marché. </a:t>
            </a:r>
            <a:r>
              <a:rPr lang="fr-BE" b="1" dirty="0" smtClean="0"/>
              <a:t>Loi de l’O et de la D.</a:t>
            </a:r>
            <a:endParaRPr lang="fr-BE" dirty="0"/>
          </a:p>
        </p:txBody>
      </p:sp>
      <p:sp>
        <p:nvSpPr>
          <p:cNvPr id="3" name="Espace réservé du contenu 2"/>
          <p:cNvSpPr>
            <a:spLocks noGrp="1"/>
          </p:cNvSpPr>
          <p:nvPr>
            <p:ph sz="half" idx="1"/>
          </p:nvPr>
        </p:nvSpPr>
        <p:spPr>
          <a:xfrm>
            <a:off x="90152" y="1005674"/>
            <a:ext cx="5550794" cy="5402192"/>
          </a:xfrm>
        </p:spPr>
        <p:txBody>
          <a:bodyPr>
            <a:normAutofit fontScale="85000" lnSpcReduction="20000"/>
          </a:bodyPr>
          <a:lstStyle/>
          <a:p>
            <a:r>
              <a:rPr lang="fr-BE" dirty="0" smtClean="0"/>
              <a:t>Le marché c’est :  </a:t>
            </a:r>
          </a:p>
          <a:p>
            <a:r>
              <a:rPr lang="fr-BE" dirty="0" smtClean="0"/>
              <a:t>Les 3 éléments sont D, O, le type de marché. </a:t>
            </a:r>
          </a:p>
          <a:p>
            <a:r>
              <a:rPr lang="fr-BE" dirty="0" smtClean="0"/>
              <a:t>L’Offre du marché = S (</a:t>
            </a:r>
            <a:r>
              <a:rPr lang="fr-BE" dirty="0" err="1" smtClean="0"/>
              <a:t>Supply</a:t>
            </a:r>
            <a:r>
              <a:rPr lang="fr-BE" dirty="0" smtClean="0"/>
              <a:t>) est la somme des offres de tous les vendeurs. C’est une courbe croissante avec le prix. (Plus le prix est élevé, plus les vendeurs seront prêts à écouler leurs marchandises.) </a:t>
            </a:r>
            <a:r>
              <a:rPr lang="fr-BE" strike="sngStrike" dirty="0" smtClean="0"/>
              <a:t>Partie verticale = somme de toutes les quantités disponibles. </a:t>
            </a:r>
          </a:p>
          <a:p>
            <a:r>
              <a:rPr lang="fr-BE" dirty="0" smtClean="0"/>
              <a:t>Conditions pour parler de marché: il faut:   - un produit homogène, identique,                  - un connaissance parfaite du marché</a:t>
            </a:r>
          </a:p>
          <a:p>
            <a:r>
              <a:rPr lang="fr-BE" dirty="0" smtClean="0"/>
              <a:t>En cas de </a:t>
            </a:r>
            <a:r>
              <a:rPr lang="fr-BE" b="1" dirty="0" smtClean="0"/>
              <a:t>monopole</a:t>
            </a:r>
            <a:r>
              <a:rPr lang="fr-BE" dirty="0" smtClean="0"/>
              <a:t>, le monopoleur peut fixer le prix et la courbe de demande définit les quantités qu’il pourra vendre à ce prix, ou bien il fixe les quantités et le prix est déterminé  par D. </a:t>
            </a:r>
          </a:p>
        </p:txBody>
      </p:sp>
      <p:sp>
        <p:nvSpPr>
          <p:cNvPr id="4" name="Espace réservé du contenu 3"/>
          <p:cNvSpPr>
            <a:spLocks noGrp="1"/>
          </p:cNvSpPr>
          <p:nvPr>
            <p:ph sz="half" idx="2"/>
          </p:nvPr>
        </p:nvSpPr>
        <p:spPr>
          <a:xfrm>
            <a:off x="5640946" y="954157"/>
            <a:ext cx="6551055" cy="5903843"/>
          </a:xfrm>
        </p:spPr>
        <p:txBody>
          <a:bodyPr>
            <a:normAutofit fontScale="85000" lnSpcReduction="20000"/>
          </a:bodyPr>
          <a:lstStyle/>
          <a:p>
            <a:r>
              <a:rPr lang="fr-BE" dirty="0" smtClean="0"/>
              <a:t>La rencontre des acheteurs d’un produit et des vendeurs qui veulent s’en dessaisir.</a:t>
            </a:r>
          </a:p>
          <a:p>
            <a:r>
              <a:rPr lang="fr-BE" dirty="0" smtClean="0"/>
              <a:t>La Demande du marché = D est la somme de toutes les demandes individuelles. Le plus souvent une fonction dégressive par rapport au prix. </a:t>
            </a:r>
          </a:p>
          <a:p>
            <a:r>
              <a:rPr lang="fr-BE" dirty="0" smtClean="0"/>
              <a:t>En </a:t>
            </a:r>
            <a:r>
              <a:rPr lang="fr-BE" b="1" dirty="0" smtClean="0"/>
              <a:t>concurrence parfaite</a:t>
            </a:r>
            <a:r>
              <a:rPr lang="fr-BE" dirty="0" smtClean="0"/>
              <a:t>, le point de rencontre de S et D donne un </a:t>
            </a:r>
            <a:r>
              <a:rPr lang="fr-BE" b="1" dirty="0" smtClean="0"/>
              <a:t>prix d’équilibre </a:t>
            </a:r>
            <a:r>
              <a:rPr lang="fr-BE" dirty="0" smtClean="0"/>
              <a:t>et les </a:t>
            </a:r>
            <a:r>
              <a:rPr lang="fr-BE" b="1" dirty="0" smtClean="0"/>
              <a:t>quantités </a:t>
            </a:r>
            <a:r>
              <a:rPr lang="fr-BE" dirty="0" smtClean="0"/>
              <a:t>qui seront effectivement vendues à ce prix.  </a:t>
            </a:r>
          </a:p>
          <a:p>
            <a:r>
              <a:rPr lang="fr-BE" dirty="0" smtClean="0"/>
              <a:t>En concurrence </a:t>
            </a:r>
            <a:r>
              <a:rPr lang="fr-BE" dirty="0" smtClean="0">
                <a:solidFill>
                  <a:schemeClr val="accent1">
                    <a:lumMod val="75000"/>
                  </a:schemeClr>
                </a:solidFill>
              </a:rPr>
              <a:t>monopolistique</a:t>
            </a:r>
            <a:r>
              <a:rPr lang="fr-BE" dirty="0" smtClean="0"/>
              <a:t> plusieurs produits ou marques différentes répondent au même besoin. Les biens se substituent (poudre à lessiver, voitures, vêtements,...) les aspirants </a:t>
            </a:r>
            <a:r>
              <a:rPr lang="fr-BE" dirty="0" smtClean="0">
                <a:solidFill>
                  <a:schemeClr val="accent1">
                    <a:lumMod val="75000"/>
                  </a:schemeClr>
                </a:solidFill>
              </a:rPr>
              <a:t>monopoleurs </a:t>
            </a:r>
            <a:r>
              <a:rPr lang="fr-BE" dirty="0" smtClean="0"/>
              <a:t>jouent sur la publicité pour différencier leur produit et fidéliser la clientèle... </a:t>
            </a:r>
          </a:p>
          <a:p>
            <a:r>
              <a:rPr lang="fr-BE" dirty="0" smtClean="0"/>
              <a:t>En </a:t>
            </a:r>
            <a:r>
              <a:rPr lang="fr-BE" b="1" dirty="0" smtClean="0"/>
              <a:t>oligopole</a:t>
            </a:r>
            <a:r>
              <a:rPr lang="fr-BE" dirty="0" smtClean="0"/>
              <a:t> (quelques vendeurs), les producteurs s’entendent </a:t>
            </a:r>
            <a:r>
              <a:rPr lang="fr-BE" dirty="0"/>
              <a:t>entre eux pour partager des niches de </a:t>
            </a:r>
            <a:r>
              <a:rPr lang="fr-BE" dirty="0" smtClean="0"/>
              <a:t>marché, sur lesquelles ils ont un monopole.</a:t>
            </a:r>
            <a:endParaRPr lang="fr-BE" dirty="0"/>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10</a:t>
            </a:fld>
            <a:endParaRPr lang="fr-BE"/>
          </a:p>
        </p:txBody>
      </p:sp>
    </p:spTree>
    <p:extLst>
      <p:ext uri="{BB962C8B-B14F-4D97-AF65-F5344CB8AC3E}">
        <p14:creationId xmlns:p14="http://schemas.microsoft.com/office/powerpoint/2010/main" val="132445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12076" y="49815"/>
            <a:ext cx="10515600" cy="1325563"/>
          </a:xfrm>
        </p:spPr>
        <p:txBody>
          <a:bodyPr/>
          <a:lstStyle/>
          <a:p>
            <a:r>
              <a:rPr lang="fr-BE" dirty="0" smtClean="0">
                <a:solidFill>
                  <a:srgbClr val="FF0000"/>
                </a:solidFill>
              </a:rPr>
              <a:t>Représentation de la Demande. La quantité demandée diminue lorsque le prix augmente. </a:t>
            </a:r>
            <a:endParaRPr lang="fr-BE" dirty="0">
              <a:solidFill>
                <a:srgbClr val="FF0000"/>
              </a:solidFill>
            </a:endParaRPr>
          </a:p>
        </p:txBody>
      </p:sp>
      <p:pic>
        <p:nvPicPr>
          <p:cNvPr id="2" name="Espace réservé du contenu 1"/>
          <p:cNvPicPr>
            <a:picLocks noGrp="1" noChangeAspect="1"/>
          </p:cNvPicPr>
          <p:nvPr>
            <p:ph idx="1"/>
          </p:nvPr>
        </p:nvPicPr>
        <p:blipFill>
          <a:blip r:embed="rId2"/>
          <a:stretch>
            <a:fillRect/>
          </a:stretch>
        </p:blipFill>
        <p:spPr>
          <a:xfrm>
            <a:off x="-104335" y="1847849"/>
            <a:ext cx="7104230" cy="4873625"/>
          </a:xfrm>
          <a:prstGeom prst="rect">
            <a:avLst/>
          </a:prstGeom>
        </p:spPr>
      </p:pic>
      <p:sp>
        <p:nvSpPr>
          <p:cNvPr id="4" name="Espace réservé du numéro de diapositive 3"/>
          <p:cNvSpPr>
            <a:spLocks noGrp="1"/>
          </p:cNvSpPr>
          <p:nvPr>
            <p:ph type="sldNum" sz="quarter" idx="12"/>
          </p:nvPr>
        </p:nvSpPr>
        <p:spPr/>
        <p:txBody>
          <a:bodyPr/>
          <a:lstStyle/>
          <a:p>
            <a:fld id="{0426041A-DC87-4D86-BA6C-C715031E0DD5}" type="slidenum">
              <a:rPr lang="fr-BE" smtClean="0"/>
              <a:pPr/>
              <a:t>11</a:t>
            </a:fld>
            <a:endParaRPr lang="fr-BE"/>
          </a:p>
        </p:txBody>
      </p:sp>
    </p:spTree>
    <p:extLst>
      <p:ext uri="{BB962C8B-B14F-4D97-AF65-F5344CB8AC3E}">
        <p14:creationId xmlns:p14="http://schemas.microsoft.com/office/powerpoint/2010/main" val="61292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985938" cy="1325563"/>
          </a:xfrm>
        </p:spPr>
        <p:txBody>
          <a:bodyPr>
            <a:normAutofit/>
          </a:bodyPr>
          <a:lstStyle/>
          <a:p>
            <a:r>
              <a:rPr lang="fr-BE" dirty="0" smtClean="0"/>
              <a:t>L’offre S. Le point de rencontre de l’offre et de la demande  détermine les quantités et le prix.</a:t>
            </a:r>
            <a:endParaRPr lang="fr-BE" dirty="0"/>
          </a:p>
        </p:txBody>
      </p:sp>
      <p:sp>
        <p:nvSpPr>
          <p:cNvPr id="3" name="Espace réservé du contenu 2"/>
          <p:cNvSpPr>
            <a:spLocks noGrp="1"/>
          </p:cNvSpPr>
          <p:nvPr>
            <p:ph idx="1"/>
          </p:nvPr>
        </p:nvSpPr>
        <p:spPr>
          <a:xfrm>
            <a:off x="838200" y="1825625"/>
            <a:ext cx="10985938" cy="4351338"/>
          </a:xfrm>
        </p:spPr>
        <p:txBody>
          <a:bodyPr/>
          <a:lstStyle/>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12</a:t>
            </a:fld>
            <a:endParaRPr lang="fr-BE"/>
          </a:p>
        </p:txBody>
      </p:sp>
      <p:pic>
        <p:nvPicPr>
          <p:cNvPr id="5" name="Image 4"/>
          <p:cNvPicPr>
            <a:picLocks noChangeAspect="1"/>
          </p:cNvPicPr>
          <p:nvPr/>
        </p:nvPicPr>
        <p:blipFill>
          <a:blip r:embed="rId2"/>
          <a:stretch>
            <a:fillRect/>
          </a:stretch>
        </p:blipFill>
        <p:spPr>
          <a:xfrm>
            <a:off x="412772" y="1824219"/>
            <a:ext cx="5704249" cy="4903800"/>
          </a:xfrm>
          <a:prstGeom prst="rect">
            <a:avLst/>
          </a:prstGeom>
        </p:spPr>
      </p:pic>
    </p:spTree>
    <p:extLst>
      <p:ext uri="{BB962C8B-B14F-4D97-AF65-F5344CB8AC3E}">
        <p14:creationId xmlns:p14="http://schemas.microsoft.com/office/powerpoint/2010/main" val="2899577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8281"/>
          </a:xfrm>
        </p:spPr>
        <p:txBody>
          <a:bodyPr/>
          <a:lstStyle/>
          <a:p>
            <a:r>
              <a:rPr lang="fr-BE" dirty="0" smtClean="0">
                <a:solidFill>
                  <a:srgbClr val="FF0000"/>
                </a:solidFill>
              </a:rPr>
              <a:t>Le prix du porc (€/kg) fluctue suivant O et D</a:t>
            </a:r>
            <a:endParaRPr lang="fr-BE" dirty="0">
              <a:solidFill>
                <a:srgbClr val="FF0000"/>
              </a:solidFill>
            </a:endParaRPr>
          </a:p>
        </p:txBody>
      </p:sp>
      <p:sp>
        <p:nvSpPr>
          <p:cNvPr id="3" name="Espace réservé du contenu 2"/>
          <p:cNvSpPr>
            <a:spLocks noGrp="1"/>
          </p:cNvSpPr>
          <p:nvPr>
            <p:ph idx="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13</a:t>
            </a:fld>
            <a:endParaRPr lang="fr-BE"/>
          </a:p>
        </p:txBody>
      </p:sp>
      <p:pic>
        <p:nvPicPr>
          <p:cNvPr id="1026" name="Picture 2" descr="RÃ©sultat de recherche d'images pour &quot;Evolution cycle du porc&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75606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71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152" y="365126"/>
            <a:ext cx="12101847" cy="589032"/>
          </a:xfrm>
        </p:spPr>
        <p:txBody>
          <a:bodyPr>
            <a:normAutofit fontScale="90000"/>
          </a:bodyPr>
          <a:lstStyle/>
          <a:p>
            <a:r>
              <a:rPr lang="fr-BE" b="1" dirty="0" smtClean="0">
                <a:solidFill>
                  <a:srgbClr val="FF0000"/>
                </a:solidFill>
              </a:rPr>
              <a:t>Le circuit du capital et le profit.  </a:t>
            </a:r>
            <a:r>
              <a:rPr lang="fr-BE" b="1" dirty="0" smtClean="0"/>
              <a:t>Depuis l’entreprise.</a:t>
            </a:r>
            <a:endParaRPr lang="fr-BE" dirty="0"/>
          </a:p>
        </p:txBody>
      </p:sp>
      <p:sp>
        <p:nvSpPr>
          <p:cNvPr id="3" name="Espace réservé du contenu 2"/>
          <p:cNvSpPr>
            <a:spLocks noGrp="1"/>
          </p:cNvSpPr>
          <p:nvPr>
            <p:ph sz="half" idx="1"/>
          </p:nvPr>
        </p:nvSpPr>
        <p:spPr>
          <a:xfrm>
            <a:off x="90152" y="1005674"/>
            <a:ext cx="5550794" cy="5402192"/>
          </a:xfrm>
        </p:spPr>
        <p:txBody>
          <a:bodyPr>
            <a:normAutofit fontScale="77500" lnSpcReduction="20000"/>
          </a:bodyPr>
          <a:lstStyle/>
          <a:p>
            <a:r>
              <a:rPr lang="fr-BE" dirty="0" smtClean="0"/>
              <a:t>Une entreprise démarre: Argent A investit en MP (moyens de production, ici  M – machines – et </a:t>
            </a:r>
            <a:r>
              <a:rPr lang="fr-BE" dirty="0" err="1" smtClean="0"/>
              <a:t>Mp</a:t>
            </a:r>
            <a:r>
              <a:rPr lang="fr-BE" dirty="0" smtClean="0"/>
              <a:t> – Matières premières) et T (travail), ce qui produit une Marchandise, dont la vente permet un bénéfice (A+ &gt; A). </a:t>
            </a:r>
          </a:p>
          <a:p>
            <a:r>
              <a:rPr lang="fr-BE" dirty="0" smtClean="0"/>
              <a:t>Pour l’artisan, agriculteur ou prof libérale le schéma diffère ? </a:t>
            </a:r>
          </a:p>
          <a:p>
            <a:r>
              <a:rPr lang="fr-BE" dirty="0" smtClean="0"/>
              <a:t>D’où provient le bénéfice ou profit?</a:t>
            </a:r>
          </a:p>
          <a:p>
            <a:r>
              <a:rPr lang="fr-BE" dirty="0" smtClean="0"/>
              <a:t>Si tous les contrats sont équitables et les prix juste, le profit devrait être 0.</a:t>
            </a:r>
            <a:endParaRPr lang="fr-BE" dirty="0"/>
          </a:p>
          <a:p>
            <a:endParaRPr lang="fr-BE" dirty="0" smtClean="0"/>
          </a:p>
          <a:p>
            <a:r>
              <a:rPr lang="fr-BE" dirty="0" smtClean="0"/>
              <a:t>Quelle est la valeur du travail de l’artisan? La valeur de la Force de travail (F.T.) de l’ouvrier?</a:t>
            </a:r>
          </a:p>
          <a:p>
            <a:r>
              <a:rPr lang="fr-BE" dirty="0" smtClean="0"/>
              <a:t>La plus-value = ? la différence entre la Valeur de la FT et la valeur produite par l’exploitation du travail dans l’entreprise.                                       </a:t>
            </a:r>
          </a:p>
        </p:txBody>
      </p:sp>
      <p:sp>
        <p:nvSpPr>
          <p:cNvPr id="4" name="Espace réservé du contenu 3"/>
          <p:cNvSpPr>
            <a:spLocks noGrp="1"/>
          </p:cNvSpPr>
          <p:nvPr>
            <p:ph sz="half" idx="2"/>
          </p:nvPr>
        </p:nvSpPr>
        <p:spPr>
          <a:xfrm>
            <a:off x="5640946" y="954157"/>
            <a:ext cx="6551055" cy="5903843"/>
          </a:xfrm>
        </p:spPr>
        <p:txBody>
          <a:bodyPr>
            <a:normAutofit fontScale="77500" lnSpcReduction="20000"/>
          </a:bodyPr>
          <a:lstStyle/>
          <a:p>
            <a:r>
              <a:rPr lang="fr-BE" dirty="0" smtClean="0"/>
              <a:t>Les travailleurs épargnent parfois pour une Consommation durable ou différée, mais ils n’entrent pas dans le capital = achat de MP pour produire vendre et faire du profit </a:t>
            </a:r>
            <a:r>
              <a:rPr lang="fr-BE" dirty="0" smtClean="0">
                <a:solidFill>
                  <a:srgbClr val="FF0000"/>
                </a:solidFill>
              </a:rPr>
              <a:t>(sinon, sans le savoir, par le biais d’épargne investie en actions)</a:t>
            </a:r>
            <a:r>
              <a:rPr lang="fr-BE" dirty="0" smtClean="0"/>
              <a:t>.</a:t>
            </a:r>
          </a:p>
          <a:p>
            <a:r>
              <a:rPr lang="fr-BE" dirty="0" err="1" smtClean="0"/>
              <a:t>Bén</a:t>
            </a:r>
            <a:r>
              <a:rPr lang="fr-BE" dirty="0" smtClean="0"/>
              <a:t> = PV – PR (MP +T + Amortissement + intérêts = r) </a:t>
            </a:r>
          </a:p>
          <a:p>
            <a:r>
              <a:rPr lang="fr-BE" dirty="0" smtClean="0"/>
              <a:t>En concurrence, les prix moyens de tous les entrants s’établissent à un certain niveau. La Valeur du produit final est la somme des VA de tous les entrants au cours des transformations successives. </a:t>
            </a:r>
          </a:p>
          <a:p>
            <a:r>
              <a:rPr lang="fr-BE" dirty="0" smtClean="0"/>
              <a:t>Le seul entrant qui transfère au produit final une valeur &gt; à son prix (salaire) est le travail. </a:t>
            </a:r>
          </a:p>
          <a:p>
            <a:r>
              <a:rPr lang="fr-BE" dirty="0"/>
              <a:t>L</a:t>
            </a:r>
            <a:r>
              <a:rPr lang="fr-BE" dirty="0" smtClean="0"/>
              <a:t>a valeur du T = la quantité de T nécessaire pour reconstituer la Force de Travail (F.T.) </a:t>
            </a:r>
          </a:p>
          <a:p>
            <a:r>
              <a:rPr lang="fr-BE" dirty="0" smtClean="0">
                <a:solidFill>
                  <a:schemeClr val="accent1">
                    <a:lumMod val="75000"/>
                  </a:schemeClr>
                </a:solidFill>
              </a:rPr>
              <a:t>Le salaire payé pour utiliser la FT pdt 8h correspond à une quantité de T nécessaire de, par ex., 5h. </a:t>
            </a:r>
          </a:p>
          <a:p>
            <a:r>
              <a:rPr lang="fr-BE" dirty="0" smtClean="0"/>
              <a:t>La plus-value (3h) est le fondement du profit. </a:t>
            </a:r>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14</a:t>
            </a:fld>
            <a:endParaRPr lang="fr-BE"/>
          </a:p>
        </p:txBody>
      </p:sp>
    </p:spTree>
    <p:extLst>
      <p:ext uri="{BB962C8B-B14F-4D97-AF65-F5344CB8AC3E}">
        <p14:creationId xmlns:p14="http://schemas.microsoft.com/office/powerpoint/2010/main" val="5679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fade">
                                      <p:cBhvr>
                                        <p:cTn id="65" dur="500"/>
                                        <p:tgtEl>
                                          <p:spTgt spid="4">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fade">
                                      <p:cBhvr>
                                        <p:cTn id="7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38485"/>
          </a:xfrm>
        </p:spPr>
        <p:txBody>
          <a:bodyPr>
            <a:normAutofit fontScale="90000"/>
          </a:bodyPr>
          <a:lstStyle/>
          <a:p>
            <a:endParaRPr lang="fr-BE" dirty="0"/>
          </a:p>
        </p:txBody>
      </p:sp>
      <p:sp>
        <p:nvSpPr>
          <p:cNvPr id="3" name="Espace réservé du contenu 2"/>
          <p:cNvSpPr>
            <a:spLocks noGrp="1"/>
          </p:cNvSpPr>
          <p:nvPr>
            <p:ph sz="half" idx="1"/>
          </p:nvPr>
        </p:nvSpPr>
        <p:spPr/>
        <p:txBody>
          <a:bodyPr/>
          <a:lstStyle/>
          <a:p>
            <a:endParaRPr lang="fr-BE"/>
          </a:p>
        </p:txBody>
      </p:sp>
      <p:sp>
        <p:nvSpPr>
          <p:cNvPr id="4" name="Espace réservé du contenu 3"/>
          <p:cNvSpPr>
            <a:spLocks noGrp="1"/>
          </p:cNvSpPr>
          <p:nvPr>
            <p:ph sz="half" idx="2"/>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15</a:t>
            </a:fld>
            <a:endParaRPr lang="fr-B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87340" y="1310485"/>
            <a:ext cx="4351338" cy="53816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25698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152" y="136526"/>
            <a:ext cx="12101847" cy="589032"/>
          </a:xfrm>
        </p:spPr>
        <p:txBody>
          <a:bodyPr>
            <a:normAutofit fontScale="90000"/>
          </a:bodyPr>
          <a:lstStyle/>
          <a:p>
            <a:r>
              <a:rPr lang="fr-BE" b="1" dirty="0" smtClean="0">
                <a:solidFill>
                  <a:srgbClr val="FF0000"/>
                </a:solidFill>
              </a:rPr>
              <a:t>Le capital et son accumulation </a:t>
            </a:r>
            <a:endParaRPr lang="fr-BE" dirty="0"/>
          </a:p>
        </p:txBody>
      </p:sp>
      <p:sp>
        <p:nvSpPr>
          <p:cNvPr id="3" name="Espace réservé du contenu 2"/>
          <p:cNvSpPr>
            <a:spLocks noGrp="1"/>
          </p:cNvSpPr>
          <p:nvPr>
            <p:ph sz="half" idx="1"/>
          </p:nvPr>
        </p:nvSpPr>
        <p:spPr>
          <a:xfrm>
            <a:off x="90152" y="725555"/>
            <a:ext cx="4972502" cy="5995919"/>
          </a:xfrm>
        </p:spPr>
        <p:txBody>
          <a:bodyPr>
            <a:noAutofit/>
          </a:bodyPr>
          <a:lstStyle/>
          <a:p>
            <a:r>
              <a:rPr lang="fr-BE" sz="2000" dirty="0" smtClean="0"/>
              <a:t>Quel est le moteur de l’économie capitaliste?</a:t>
            </a:r>
          </a:p>
          <a:p>
            <a:r>
              <a:rPr lang="fr-BE" sz="2000" dirty="0" smtClean="0"/>
              <a:t>Comment l’entreprise maintient-elle son taux de profit ou sa rentabilité? </a:t>
            </a:r>
          </a:p>
          <a:p>
            <a:pPr marL="0" indent="0">
              <a:buNone/>
            </a:pPr>
            <a:endParaRPr lang="fr-BE" sz="2000" dirty="0" smtClean="0"/>
          </a:p>
          <a:p>
            <a:r>
              <a:rPr lang="fr-BE" sz="2000" dirty="0" smtClean="0"/>
              <a:t>Le capital change de forme tout au long du circuit économique. </a:t>
            </a:r>
          </a:p>
          <a:p>
            <a:r>
              <a:rPr lang="fr-BE" sz="2000" dirty="0" smtClean="0"/>
              <a:t>Dans </a:t>
            </a:r>
            <a:r>
              <a:rPr lang="fr-BE" sz="2000" b="1" dirty="0" smtClean="0"/>
              <a:t>le bilan </a:t>
            </a:r>
            <a:r>
              <a:rPr lang="fr-BE" sz="2000" dirty="0" smtClean="0"/>
              <a:t>des entreprises, </a:t>
            </a:r>
            <a:r>
              <a:rPr lang="fr-BE" sz="2000" b="1" dirty="0" smtClean="0"/>
              <a:t>actif </a:t>
            </a:r>
            <a:r>
              <a:rPr lang="fr-BE" sz="2000" dirty="0" smtClean="0"/>
              <a:t>et</a:t>
            </a:r>
            <a:r>
              <a:rPr lang="fr-BE" sz="2000" b="1" dirty="0" smtClean="0"/>
              <a:t> passif </a:t>
            </a:r>
            <a:r>
              <a:rPr lang="fr-BE" sz="2000" dirty="0" smtClean="0"/>
              <a:t>sont  deux approches de la même réalité (doivent donc correspondre). </a:t>
            </a:r>
          </a:p>
          <a:p>
            <a:pPr marL="0" indent="0">
              <a:buNone/>
            </a:pPr>
            <a:r>
              <a:rPr lang="fr-BE" sz="2000" dirty="0" smtClean="0"/>
              <a:t>À l’actif, le capital fixe (ou capital technique) et le capital circulant ; </a:t>
            </a:r>
          </a:p>
          <a:p>
            <a:pPr marL="0" indent="0">
              <a:buNone/>
            </a:pPr>
            <a:endParaRPr lang="fr-BE" sz="2000" dirty="0"/>
          </a:p>
          <a:p>
            <a:pPr marL="0" indent="0">
              <a:buNone/>
            </a:pPr>
            <a:r>
              <a:rPr lang="fr-BE" sz="2000" dirty="0" smtClean="0"/>
              <a:t>Au passif, le capital financier ou origine des Moyens (on distingue : les </a:t>
            </a:r>
            <a:r>
              <a:rPr lang="fr-BE" sz="2000" i="1" dirty="0"/>
              <a:t>capitaux empruntés </a:t>
            </a:r>
            <a:r>
              <a:rPr lang="fr-BE" sz="2000" dirty="0" smtClean="0"/>
              <a:t>et les </a:t>
            </a:r>
            <a:r>
              <a:rPr lang="fr-BE" sz="2000" i="1" dirty="0"/>
              <a:t>capitaux </a:t>
            </a:r>
            <a:r>
              <a:rPr lang="fr-BE" sz="2000" i="1" dirty="0" smtClean="0"/>
              <a:t>propres</a:t>
            </a:r>
            <a:r>
              <a:rPr lang="fr-BE" sz="2000" dirty="0" smtClean="0"/>
              <a:t>)</a:t>
            </a:r>
            <a:r>
              <a:rPr lang="fr-BE" sz="2000" i="1" dirty="0" smtClean="0"/>
              <a:t>.</a:t>
            </a:r>
            <a:r>
              <a:rPr lang="fr-BE" sz="2000" dirty="0" smtClean="0"/>
              <a:t>                                      </a:t>
            </a:r>
          </a:p>
        </p:txBody>
      </p:sp>
      <p:sp>
        <p:nvSpPr>
          <p:cNvPr id="4" name="Espace réservé du contenu 3"/>
          <p:cNvSpPr>
            <a:spLocks noGrp="1"/>
          </p:cNvSpPr>
          <p:nvPr>
            <p:ph sz="half" idx="2"/>
          </p:nvPr>
        </p:nvSpPr>
        <p:spPr>
          <a:xfrm>
            <a:off x="4795024" y="480235"/>
            <a:ext cx="7534136" cy="5903843"/>
          </a:xfrm>
        </p:spPr>
        <p:txBody>
          <a:bodyPr>
            <a:noAutofit/>
          </a:bodyPr>
          <a:lstStyle/>
          <a:p>
            <a:r>
              <a:rPr lang="fr-BE" sz="2000" dirty="0" smtClean="0"/>
              <a:t>Le profit réalisé dans les entreprises est le moteur, le circulateur du système.</a:t>
            </a:r>
          </a:p>
          <a:p>
            <a:r>
              <a:rPr lang="fr-BE" sz="2000" dirty="0" smtClean="0"/>
              <a:t>En augmentant la productivité du travail, la qualité et la quantité de produit. Donc en augmentant les MP, ce qui entraîne une diminution du travail nécessaire, donc soit chômage, soit RTT, soit augmentation des salaires pour vendre davantage. L’accumulation capitaliste est inhérente au système. </a:t>
            </a:r>
          </a:p>
          <a:p>
            <a:r>
              <a:rPr lang="fr-BE" sz="2000" dirty="0"/>
              <a:t>On appelle Capital </a:t>
            </a:r>
            <a:r>
              <a:rPr lang="fr-BE" sz="2000" b="1" dirty="0"/>
              <a:t>constant</a:t>
            </a:r>
            <a:r>
              <a:rPr lang="fr-BE" sz="2000" dirty="0" smtClean="0"/>
              <a:t>: les MP (bâtiments, machines, matières), qui transfèrent leur Valeur au produit final.</a:t>
            </a:r>
          </a:p>
          <a:p>
            <a:r>
              <a:rPr lang="fr-BE" sz="2000" dirty="0"/>
              <a:t>Le capital </a:t>
            </a:r>
            <a:r>
              <a:rPr lang="fr-BE" sz="2000" b="1" dirty="0" smtClean="0"/>
              <a:t>variable</a:t>
            </a:r>
            <a:r>
              <a:rPr lang="fr-BE" sz="2000" dirty="0" smtClean="0"/>
              <a:t>: c’est le capital investi dans la F T ; il varie selon la         productivité et donne une plus-value aux B &amp; S produits ; </a:t>
            </a:r>
          </a:p>
          <a:p>
            <a:r>
              <a:rPr lang="fr-BE" sz="2000" dirty="0" smtClean="0">
                <a:solidFill>
                  <a:schemeClr val="accent6">
                    <a:lumMod val="60000"/>
                    <a:lumOff val="40000"/>
                  </a:schemeClr>
                </a:solidFill>
              </a:rPr>
              <a:t>ce sont les investissements qui ne sont pas consommés en une fois dans le processus de production (bâtiments, machines, filiales, ...) ; </a:t>
            </a:r>
          </a:p>
          <a:p>
            <a:r>
              <a:rPr lang="fr-BE" sz="2000" dirty="0">
                <a:solidFill>
                  <a:schemeClr val="accent6">
                    <a:lumMod val="60000"/>
                    <a:lumOff val="40000"/>
                  </a:schemeClr>
                </a:solidFill>
              </a:rPr>
              <a:t>c</a:t>
            </a:r>
            <a:r>
              <a:rPr lang="fr-BE" sz="2000" dirty="0" smtClean="0">
                <a:solidFill>
                  <a:schemeClr val="accent6">
                    <a:lumMod val="60000"/>
                    <a:lumOff val="40000"/>
                  </a:schemeClr>
                </a:solidFill>
              </a:rPr>
              <a:t>e sont le travail, les crédits accordés aux clients, l’argent. </a:t>
            </a:r>
          </a:p>
          <a:p>
            <a:r>
              <a:rPr lang="fr-BE" sz="2000" dirty="0" smtClean="0">
                <a:solidFill>
                  <a:schemeClr val="accent6">
                    <a:lumMod val="60000"/>
                    <a:lumOff val="40000"/>
                  </a:schemeClr>
                </a:solidFill>
              </a:rPr>
              <a:t>-&gt; l’entreprise doit payer un intérêt et rembourser à l’échéance ses emprunts ou dettes;</a:t>
            </a:r>
          </a:p>
          <a:p>
            <a:r>
              <a:rPr lang="fr-BE" sz="2000" dirty="0" smtClean="0">
                <a:solidFill>
                  <a:schemeClr val="accent6">
                    <a:lumMod val="60000"/>
                    <a:lumOff val="40000"/>
                  </a:schemeClr>
                </a:solidFill>
              </a:rPr>
              <a:t>des personnes physiques et/ou des sociétés propriétaires de l’entreprise. Ce capital est représenté par des parts ou des actions dans les SA. </a:t>
            </a:r>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16</a:t>
            </a:fld>
            <a:endParaRPr lang="fr-BE"/>
          </a:p>
        </p:txBody>
      </p:sp>
    </p:spTree>
    <p:extLst>
      <p:ext uri="{BB962C8B-B14F-4D97-AF65-F5344CB8AC3E}">
        <p14:creationId xmlns:p14="http://schemas.microsoft.com/office/powerpoint/2010/main" val="32977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500"/>
                                        <p:tgtEl>
                                          <p:spTgt spid="3">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fade">
                                      <p:cBhvr>
                                        <p:cTn id="77" dur="500"/>
                                        <p:tgtEl>
                                          <p:spTgt spid="4">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1" nodeType="clickEffect">
                                  <p:stCondLst>
                                    <p:cond delay="0"/>
                                  </p:stCondLst>
                                  <p:childTnLst>
                                    <p:set>
                                      <p:cBhvr>
                                        <p:cTn id="81" dur="1" fill="hold">
                                          <p:stCondLst>
                                            <p:cond delay="0"/>
                                          </p:stCondLst>
                                        </p:cTn>
                                        <p:tgtEl>
                                          <p:spTgt spid="3">
                                            <p:txEl>
                                              <p:pRg st="0" end="0"/>
                                            </p:txEl>
                                          </p:spTgt>
                                        </p:tgtEl>
                                        <p:attrNameLst>
                                          <p:attrName>style.visibility</p:attrName>
                                        </p:attrNameLst>
                                      </p:cBhvr>
                                      <p:to>
                                        <p:strVal val="visible"/>
                                      </p:to>
                                    </p:set>
                                    <p:animEffect transition="in" filter="fade">
                                      <p:cBhvr>
                                        <p:cTn id="82" dur="500"/>
                                        <p:tgtEl>
                                          <p:spTgt spid="3">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1" nodeType="click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animEffect transition="in" filter="fade">
                                      <p:cBhvr>
                                        <p:cTn id="87" dur="500"/>
                                        <p:tgtEl>
                                          <p:spTgt spid="3">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1" nodeType="clickEffect">
                                  <p:stCondLst>
                                    <p:cond delay="0"/>
                                  </p:stCondLst>
                                  <p:childTnLst>
                                    <p:set>
                                      <p:cBhvr>
                                        <p:cTn id="91" dur="1" fill="hold">
                                          <p:stCondLst>
                                            <p:cond delay="0"/>
                                          </p:stCondLst>
                                        </p:cTn>
                                        <p:tgtEl>
                                          <p:spTgt spid="3">
                                            <p:txEl>
                                              <p:pRg st="3" end="3"/>
                                            </p:txEl>
                                          </p:spTgt>
                                        </p:tgtEl>
                                        <p:attrNameLst>
                                          <p:attrName>style.visibility</p:attrName>
                                        </p:attrNameLst>
                                      </p:cBhvr>
                                      <p:to>
                                        <p:strVal val="visible"/>
                                      </p:to>
                                    </p:set>
                                    <p:animEffect transition="in" filter="fade">
                                      <p:cBhvr>
                                        <p:cTn id="92" dur="500"/>
                                        <p:tgtEl>
                                          <p:spTgt spid="3">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fade">
                                      <p:cBhvr>
                                        <p:cTn id="97" dur="500"/>
                                        <p:tgtEl>
                                          <p:spTgt spid="3">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1"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fade">
                                      <p:cBhvr>
                                        <p:cTn id="102" dur="500"/>
                                        <p:tgtEl>
                                          <p:spTgt spid="3">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1" nodeType="clickEffect">
                                  <p:stCondLst>
                                    <p:cond delay="0"/>
                                  </p:stCondLst>
                                  <p:childTnLst>
                                    <p:set>
                                      <p:cBhvr>
                                        <p:cTn id="106" dur="1" fill="hold">
                                          <p:stCondLst>
                                            <p:cond delay="0"/>
                                          </p:stCondLst>
                                        </p:cTn>
                                        <p:tgtEl>
                                          <p:spTgt spid="3">
                                            <p:txEl>
                                              <p:pRg st="7" end="7"/>
                                            </p:txEl>
                                          </p:spTgt>
                                        </p:tgtEl>
                                        <p:attrNameLst>
                                          <p:attrName>style.visibility</p:attrName>
                                        </p:attrNameLst>
                                      </p:cBhvr>
                                      <p:to>
                                        <p:strVal val="visible"/>
                                      </p:to>
                                    </p:set>
                                    <p:animEffect transition="in" filter="fade">
                                      <p:cBhvr>
                                        <p:cTn id="107" dur="500"/>
                                        <p:tgtEl>
                                          <p:spTgt spid="3">
                                            <p:txEl>
                                              <p:pRg st="7" end="7"/>
                                            </p:txEl>
                                          </p:spTgt>
                                        </p:tgtEl>
                                      </p:cBhvr>
                                    </p:animEffect>
                                  </p:childTnLst>
                                </p:cTn>
                              </p:par>
                              <p:par>
                                <p:cTn id="108" presetID="10" presetClass="entr" presetSubtype="0" fill="hold" grpId="1" nodeType="withEffect">
                                  <p:stCondLst>
                                    <p:cond delay="0"/>
                                  </p:stCondLst>
                                  <p:childTnLst>
                                    <p:set>
                                      <p:cBhvr>
                                        <p:cTn id="109" dur="1" fill="hold">
                                          <p:stCondLst>
                                            <p:cond delay="0"/>
                                          </p:stCondLst>
                                        </p:cTn>
                                        <p:tgtEl>
                                          <p:spTgt spid="4">
                                            <p:txEl>
                                              <p:pRg st="0" end="0"/>
                                            </p:txEl>
                                          </p:spTgt>
                                        </p:tgtEl>
                                        <p:attrNameLst>
                                          <p:attrName>style.visibility</p:attrName>
                                        </p:attrNameLst>
                                      </p:cBhvr>
                                      <p:to>
                                        <p:strVal val="visible"/>
                                      </p:to>
                                    </p:set>
                                    <p:animEffect transition="in" filter="fade">
                                      <p:cBhvr>
                                        <p:cTn id="110" dur="500"/>
                                        <p:tgtEl>
                                          <p:spTgt spid="4">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1" nodeType="clickEffect">
                                  <p:stCondLst>
                                    <p:cond delay="0"/>
                                  </p:stCondLst>
                                  <p:childTnLst>
                                    <p:set>
                                      <p:cBhvr>
                                        <p:cTn id="114" dur="1" fill="hold">
                                          <p:stCondLst>
                                            <p:cond delay="0"/>
                                          </p:stCondLst>
                                        </p:cTn>
                                        <p:tgtEl>
                                          <p:spTgt spid="4">
                                            <p:txEl>
                                              <p:pRg st="1" end="1"/>
                                            </p:txEl>
                                          </p:spTgt>
                                        </p:tgtEl>
                                        <p:attrNameLst>
                                          <p:attrName>style.visibility</p:attrName>
                                        </p:attrNameLst>
                                      </p:cBhvr>
                                      <p:to>
                                        <p:strVal val="visible"/>
                                      </p:to>
                                    </p:set>
                                    <p:animEffect transition="in" filter="fade">
                                      <p:cBhvr>
                                        <p:cTn id="115" dur="500"/>
                                        <p:tgtEl>
                                          <p:spTgt spid="4">
                                            <p:txEl>
                                              <p:pRg st="1" end="1"/>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1" nodeType="clickEffect">
                                  <p:stCondLst>
                                    <p:cond delay="0"/>
                                  </p:stCondLst>
                                  <p:childTnLst>
                                    <p:set>
                                      <p:cBhvr>
                                        <p:cTn id="119" dur="1" fill="hold">
                                          <p:stCondLst>
                                            <p:cond delay="0"/>
                                          </p:stCondLst>
                                        </p:cTn>
                                        <p:tgtEl>
                                          <p:spTgt spid="4">
                                            <p:txEl>
                                              <p:pRg st="2" end="2"/>
                                            </p:txEl>
                                          </p:spTgt>
                                        </p:tgtEl>
                                        <p:attrNameLst>
                                          <p:attrName>style.visibility</p:attrName>
                                        </p:attrNameLst>
                                      </p:cBhvr>
                                      <p:to>
                                        <p:strVal val="visible"/>
                                      </p:to>
                                    </p:set>
                                    <p:animEffect transition="in" filter="fade">
                                      <p:cBhvr>
                                        <p:cTn id="120" dur="500"/>
                                        <p:tgtEl>
                                          <p:spTgt spid="4">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1" nodeType="clickEffect">
                                  <p:stCondLst>
                                    <p:cond delay="0"/>
                                  </p:stCondLst>
                                  <p:childTnLst>
                                    <p:set>
                                      <p:cBhvr>
                                        <p:cTn id="124" dur="1" fill="hold">
                                          <p:stCondLst>
                                            <p:cond delay="0"/>
                                          </p:stCondLst>
                                        </p:cTn>
                                        <p:tgtEl>
                                          <p:spTgt spid="4">
                                            <p:txEl>
                                              <p:pRg st="3" end="3"/>
                                            </p:txEl>
                                          </p:spTgt>
                                        </p:tgtEl>
                                        <p:attrNameLst>
                                          <p:attrName>style.visibility</p:attrName>
                                        </p:attrNameLst>
                                      </p:cBhvr>
                                      <p:to>
                                        <p:strVal val="visible"/>
                                      </p:to>
                                    </p:set>
                                    <p:animEffect transition="in" filter="fade">
                                      <p:cBhvr>
                                        <p:cTn id="125" dur="500"/>
                                        <p:tgtEl>
                                          <p:spTgt spid="4">
                                            <p:txEl>
                                              <p:pRg st="3" end="3"/>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1" nodeType="clickEffect">
                                  <p:stCondLst>
                                    <p:cond delay="0"/>
                                  </p:stCondLst>
                                  <p:childTnLst>
                                    <p:set>
                                      <p:cBhvr>
                                        <p:cTn id="129" dur="1" fill="hold">
                                          <p:stCondLst>
                                            <p:cond delay="0"/>
                                          </p:stCondLst>
                                        </p:cTn>
                                        <p:tgtEl>
                                          <p:spTgt spid="4">
                                            <p:txEl>
                                              <p:pRg st="4" end="4"/>
                                            </p:txEl>
                                          </p:spTgt>
                                        </p:tgtEl>
                                        <p:attrNameLst>
                                          <p:attrName>style.visibility</p:attrName>
                                        </p:attrNameLst>
                                      </p:cBhvr>
                                      <p:to>
                                        <p:strVal val="visible"/>
                                      </p:to>
                                    </p:set>
                                    <p:animEffect transition="in" filter="fade">
                                      <p:cBhvr>
                                        <p:cTn id="130" dur="500"/>
                                        <p:tgtEl>
                                          <p:spTgt spid="4">
                                            <p:txEl>
                                              <p:pRg st="4" end="4"/>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1" nodeType="clickEffect">
                                  <p:stCondLst>
                                    <p:cond delay="0"/>
                                  </p:stCondLst>
                                  <p:childTnLst>
                                    <p:set>
                                      <p:cBhvr>
                                        <p:cTn id="134" dur="1" fill="hold">
                                          <p:stCondLst>
                                            <p:cond delay="0"/>
                                          </p:stCondLst>
                                        </p:cTn>
                                        <p:tgtEl>
                                          <p:spTgt spid="4">
                                            <p:txEl>
                                              <p:pRg st="5" end="5"/>
                                            </p:txEl>
                                          </p:spTgt>
                                        </p:tgtEl>
                                        <p:attrNameLst>
                                          <p:attrName>style.visibility</p:attrName>
                                        </p:attrNameLst>
                                      </p:cBhvr>
                                      <p:to>
                                        <p:strVal val="visible"/>
                                      </p:to>
                                    </p:set>
                                    <p:animEffect transition="in" filter="fade">
                                      <p:cBhvr>
                                        <p:cTn id="135" dur="500"/>
                                        <p:tgtEl>
                                          <p:spTgt spid="4">
                                            <p:txEl>
                                              <p:pRg st="5" end="5"/>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1" nodeType="clickEffect">
                                  <p:stCondLst>
                                    <p:cond delay="0"/>
                                  </p:stCondLst>
                                  <p:childTnLst>
                                    <p:set>
                                      <p:cBhvr>
                                        <p:cTn id="139" dur="1" fill="hold">
                                          <p:stCondLst>
                                            <p:cond delay="0"/>
                                          </p:stCondLst>
                                        </p:cTn>
                                        <p:tgtEl>
                                          <p:spTgt spid="4">
                                            <p:txEl>
                                              <p:pRg st="6" end="6"/>
                                            </p:txEl>
                                          </p:spTgt>
                                        </p:tgtEl>
                                        <p:attrNameLst>
                                          <p:attrName>style.visibility</p:attrName>
                                        </p:attrNameLst>
                                      </p:cBhvr>
                                      <p:to>
                                        <p:strVal val="visible"/>
                                      </p:to>
                                    </p:set>
                                    <p:animEffect transition="in" filter="fade">
                                      <p:cBhvr>
                                        <p:cTn id="140" dur="500"/>
                                        <p:tgtEl>
                                          <p:spTgt spid="4">
                                            <p:txEl>
                                              <p:pRg st="6" end="6"/>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1" nodeType="clickEffect">
                                  <p:stCondLst>
                                    <p:cond delay="0"/>
                                  </p:stCondLst>
                                  <p:childTnLst>
                                    <p:set>
                                      <p:cBhvr>
                                        <p:cTn id="144" dur="1" fill="hold">
                                          <p:stCondLst>
                                            <p:cond delay="0"/>
                                          </p:stCondLst>
                                        </p:cTn>
                                        <p:tgtEl>
                                          <p:spTgt spid="4">
                                            <p:txEl>
                                              <p:pRg st="7" end="7"/>
                                            </p:txEl>
                                          </p:spTgt>
                                        </p:tgtEl>
                                        <p:attrNameLst>
                                          <p:attrName>style.visibility</p:attrName>
                                        </p:attrNameLst>
                                      </p:cBhvr>
                                      <p:to>
                                        <p:strVal val="visible"/>
                                      </p:to>
                                    </p:set>
                                    <p:animEffect transition="in" filter="fade">
                                      <p:cBhvr>
                                        <p:cTn id="1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 grpId="1" build="p"/>
      <p:bldP spid="4" grpId="0" uiExpand="1" build="p"/>
      <p:bldP spid="4"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0" y="365125"/>
            <a:ext cx="11355388" cy="707319"/>
          </a:xfrm>
        </p:spPr>
        <p:txBody>
          <a:bodyPr>
            <a:normAutofit/>
          </a:bodyPr>
          <a:lstStyle/>
          <a:p>
            <a:r>
              <a:rPr lang="fr-BE" dirty="0" smtClean="0"/>
              <a:t>L’accumulation par la production de la plus-value</a:t>
            </a:r>
            <a:endParaRPr lang="fr-BE" dirty="0"/>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17</a:t>
            </a:fld>
            <a:endParaRPr lang="fr-BE"/>
          </a:p>
        </p:txBody>
      </p:sp>
      <p:sp>
        <p:nvSpPr>
          <p:cNvPr id="12" name="Espace réservé du contenu 11"/>
          <p:cNvSpPr>
            <a:spLocks noGrp="1"/>
          </p:cNvSpPr>
          <p:nvPr>
            <p:ph sz="half" idx="2"/>
          </p:nvPr>
        </p:nvSpPr>
        <p:spPr>
          <a:xfrm>
            <a:off x="0" y="1005908"/>
            <a:ext cx="4968715" cy="5852092"/>
          </a:xfrm>
        </p:spPr>
        <p:txBody>
          <a:bodyPr>
            <a:noAutofit/>
          </a:bodyPr>
          <a:lstStyle/>
          <a:p>
            <a:r>
              <a:rPr lang="fr-BE" sz="2000" dirty="0" smtClean="0"/>
              <a:t>Pour augmenter la plus value, le capitaliste peut augmenter la </a:t>
            </a:r>
            <a:r>
              <a:rPr lang="fr-BE" sz="2000" b="1" dirty="0" smtClean="0"/>
              <a:t>plus-value absolue </a:t>
            </a:r>
            <a:r>
              <a:rPr lang="fr-BE" sz="2000" dirty="0" smtClean="0"/>
              <a:t>en allongeant la journée de travail de 8h à 10h</a:t>
            </a:r>
          </a:p>
          <a:p>
            <a:r>
              <a:rPr lang="fr-BE" sz="2000" dirty="0" smtClean="0"/>
              <a:t>Si on réduit de 5h à 4h/jour le temps nécessaire à produire tous le biens nécessaires à la reproduction de la force de travail on augmente la plus value de 3h à 4h.  C’est la </a:t>
            </a:r>
            <a:r>
              <a:rPr lang="fr-BE" sz="2000" b="1" dirty="0" smtClean="0"/>
              <a:t>plus-value relative </a:t>
            </a:r>
            <a:r>
              <a:rPr lang="fr-BE" sz="2000" dirty="0" smtClean="0"/>
              <a:t>de Marx.</a:t>
            </a:r>
          </a:p>
          <a:p>
            <a:r>
              <a:rPr lang="fr-BE" sz="2000" dirty="0" smtClean="0"/>
              <a:t>Le taux de plus value ou taux d’exploitation du travail passe de 3h/5h = 60% à 100 %. </a:t>
            </a:r>
          </a:p>
          <a:p>
            <a:r>
              <a:rPr lang="fr-BE" sz="2000" dirty="0" smtClean="0"/>
              <a:t>Dans l’hypothèse A, l’équivalent monétaire des valeurs E=10€/h ; dans l’hypothèse B (inflation monétaire) E passe à 20 €/h.</a:t>
            </a:r>
          </a:p>
          <a:p>
            <a:r>
              <a:rPr lang="fr-BE" sz="2000" dirty="0" smtClean="0"/>
              <a:t>Il suffit que le nombre de moyens de consommation (MC) achetés augmente moins vite que ne baisse leur valeur unitaire OU que le PA augmente moins vite que la productivité dans la production des MC des </a:t>
            </a:r>
            <a:r>
              <a:rPr lang="fr-BE" sz="2000" dirty="0" smtClean="0">
                <a:solidFill>
                  <a:srgbClr val="FF0000"/>
                </a:solidFill>
              </a:rPr>
              <a:t>Travailleurs</a:t>
            </a:r>
            <a:r>
              <a:rPr lang="fr-BE" sz="2000" dirty="0" smtClean="0"/>
              <a:t>.  </a:t>
            </a:r>
            <a:endParaRPr lang="fr-BE" sz="2000" dirty="0"/>
          </a:p>
        </p:txBody>
      </p:sp>
      <p:pic>
        <p:nvPicPr>
          <p:cNvPr id="13" name="Espace réservé du contenu 7"/>
          <p:cNvPicPr>
            <a:picLocks noGrp="1" noChangeAspect="1"/>
          </p:cNvPicPr>
          <p:nvPr>
            <p:ph sz="quarter" idx="4"/>
          </p:nvPr>
        </p:nvPicPr>
        <p:blipFill>
          <a:blip r:embed="rId2"/>
          <a:stretch>
            <a:fillRect/>
          </a:stretch>
        </p:blipFill>
        <p:spPr>
          <a:xfrm>
            <a:off x="4968715" y="1412308"/>
            <a:ext cx="7038568" cy="4420933"/>
          </a:xfrm>
          <a:prstGeom prst="rect">
            <a:avLst/>
          </a:prstGeom>
        </p:spPr>
      </p:pic>
    </p:spTree>
    <p:extLst>
      <p:ext uri="{BB962C8B-B14F-4D97-AF65-F5344CB8AC3E}">
        <p14:creationId xmlns:p14="http://schemas.microsoft.com/office/powerpoint/2010/main" val="870167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284"/>
            <a:ext cx="12192000" cy="738461"/>
          </a:xfrm>
        </p:spPr>
        <p:txBody>
          <a:bodyPr>
            <a:normAutofit/>
          </a:bodyPr>
          <a:lstStyle/>
          <a:p>
            <a:r>
              <a:rPr lang="fr-BE" dirty="0" smtClean="0">
                <a:solidFill>
                  <a:srgbClr val="FF0000"/>
                </a:solidFill>
              </a:rPr>
              <a:t>PIB? </a:t>
            </a:r>
            <a:r>
              <a:rPr lang="fr-BE" dirty="0">
                <a:solidFill>
                  <a:srgbClr val="FF0000"/>
                </a:solidFill>
              </a:rPr>
              <a:t>C</a:t>
            </a:r>
            <a:r>
              <a:rPr lang="fr-BE" dirty="0" smtClean="0">
                <a:solidFill>
                  <a:srgbClr val="FF0000"/>
                </a:solidFill>
              </a:rPr>
              <a:t>omptes nationaux, mesures de prix</a:t>
            </a:r>
            <a:endParaRPr lang="fr-BE" dirty="0">
              <a:solidFill>
                <a:srgbClr val="FF0000"/>
              </a:solidFill>
            </a:endParaRPr>
          </a:p>
        </p:txBody>
      </p:sp>
      <p:sp>
        <p:nvSpPr>
          <p:cNvPr id="3" name="Espace réservé du contenu 2"/>
          <p:cNvSpPr>
            <a:spLocks noGrp="1"/>
          </p:cNvSpPr>
          <p:nvPr>
            <p:ph sz="half" idx="1"/>
          </p:nvPr>
        </p:nvSpPr>
        <p:spPr>
          <a:xfrm>
            <a:off x="522889" y="651969"/>
            <a:ext cx="5181600" cy="5715657"/>
          </a:xfrm>
        </p:spPr>
        <p:txBody>
          <a:bodyPr>
            <a:noAutofit/>
          </a:bodyPr>
          <a:lstStyle/>
          <a:p>
            <a:r>
              <a:rPr lang="fr-BE" sz="2400" dirty="0" smtClean="0"/>
              <a:t>Qu’est ce que le PIB ?</a:t>
            </a:r>
          </a:p>
          <a:p>
            <a:endParaRPr lang="fr-BE" sz="2400" dirty="0" smtClean="0"/>
          </a:p>
          <a:p>
            <a:r>
              <a:rPr lang="fr-BE" sz="2400" dirty="0" smtClean="0"/>
              <a:t>Le Revenu national ?</a:t>
            </a:r>
          </a:p>
          <a:p>
            <a:endParaRPr lang="fr-BE" sz="2400" dirty="0" smtClean="0"/>
          </a:p>
          <a:p>
            <a:r>
              <a:rPr lang="fr-BE" sz="2400" dirty="0" smtClean="0"/>
              <a:t>A quoi servent ces notions ? </a:t>
            </a:r>
          </a:p>
          <a:p>
            <a:endParaRPr lang="fr-BE" sz="2400" dirty="0" smtClean="0"/>
          </a:p>
          <a:p>
            <a:r>
              <a:rPr lang="fr-BE" sz="2400" dirty="0" smtClean="0"/>
              <a:t>Qu’est-ce qu’un </a:t>
            </a:r>
            <a:r>
              <a:rPr lang="fr-BE" sz="2400" b="1" dirty="0" smtClean="0"/>
              <a:t>revenu</a:t>
            </a:r>
            <a:r>
              <a:rPr lang="fr-BE" sz="2400" dirty="0" smtClean="0"/>
              <a:t> ? (Déclaration fiscale)   </a:t>
            </a:r>
          </a:p>
          <a:p>
            <a:r>
              <a:rPr lang="fr-BE" sz="2400" dirty="0" smtClean="0"/>
              <a:t>Le </a:t>
            </a:r>
            <a:r>
              <a:rPr lang="fr-BE" sz="2400" b="1" dirty="0" smtClean="0">
                <a:solidFill>
                  <a:srgbClr val="7030A0"/>
                </a:solidFill>
              </a:rPr>
              <a:t>Revenu National </a:t>
            </a:r>
            <a:r>
              <a:rPr lang="fr-BE" sz="2400" dirty="0" smtClean="0"/>
              <a:t>= la somme de tous les revenus soit:</a:t>
            </a:r>
          </a:p>
          <a:p>
            <a:endParaRPr lang="fr-BE" sz="2400" dirty="0" smtClean="0"/>
          </a:p>
          <a:p>
            <a:r>
              <a:rPr lang="fr-BE" sz="2400" dirty="0" smtClean="0"/>
              <a:t>Les comptes nationaux </a:t>
            </a:r>
            <a:r>
              <a:rPr lang="fr-BE" sz="2400" dirty="0" smtClean="0"/>
              <a:t>enregistrent </a:t>
            </a:r>
            <a:r>
              <a:rPr lang="fr-BE" sz="2400" dirty="0" smtClean="0"/>
              <a:t>des </a:t>
            </a:r>
            <a:r>
              <a:rPr lang="fr-BE" sz="2400" dirty="0" smtClean="0"/>
              <a:t>flux et pas des stocks. Mais ils doivent donc aussi enregistrer les variations (+ ou -) des </a:t>
            </a:r>
            <a:r>
              <a:rPr lang="fr-BE" sz="2400" dirty="0" smtClean="0"/>
              <a:t>stocks. </a:t>
            </a:r>
          </a:p>
          <a:p>
            <a:pPr marL="0" indent="0">
              <a:buNone/>
            </a:pPr>
            <a:endParaRPr lang="fr-BE" sz="2400" dirty="0" smtClean="0"/>
          </a:p>
        </p:txBody>
      </p:sp>
      <p:sp>
        <p:nvSpPr>
          <p:cNvPr id="5" name="Espace réservé du contenu 4"/>
          <p:cNvSpPr>
            <a:spLocks noGrp="1"/>
          </p:cNvSpPr>
          <p:nvPr>
            <p:ph sz="half" idx="2"/>
          </p:nvPr>
        </p:nvSpPr>
        <p:spPr>
          <a:xfrm>
            <a:off x="6172199" y="753569"/>
            <a:ext cx="5746531" cy="5967906"/>
          </a:xfrm>
        </p:spPr>
        <p:txBody>
          <a:bodyPr>
            <a:normAutofit fontScale="77500" lnSpcReduction="20000"/>
          </a:bodyPr>
          <a:lstStyle/>
          <a:p>
            <a:r>
              <a:rPr lang="fr-BE" dirty="0" smtClean="0"/>
              <a:t>Produit intérieur brut = </a:t>
            </a:r>
            <a:r>
              <a:rPr lang="fr-BE" dirty="0"/>
              <a:t>valeur ajoutée totale des biens et des services produits sur un territoire national</a:t>
            </a:r>
            <a:endParaRPr lang="fr-BE" dirty="0" smtClean="0"/>
          </a:p>
          <a:p>
            <a:r>
              <a:rPr lang="fr-BE" dirty="0" smtClean="0"/>
              <a:t>La somme de tous les revenus gagnés pendant une période donnée par tous les agents de production. </a:t>
            </a:r>
          </a:p>
          <a:p>
            <a:r>
              <a:rPr lang="fr-BE" dirty="0"/>
              <a:t>À</a:t>
            </a:r>
            <a:r>
              <a:rPr lang="fr-BE" dirty="0" smtClean="0"/>
              <a:t> estimer en valeur monétaire l’activité économique d’un pays ou d’une région.  Cela doit permettre de définir et évaluer des politiques économiques.</a:t>
            </a:r>
          </a:p>
          <a:p>
            <a:r>
              <a:rPr lang="fr-BE" dirty="0" smtClean="0"/>
              <a:t>On distingue les revenus du travail (salaires, appointements, honoraires), les revenus du capital immobilier (loyers) et les intérêts et dividendes (capital mobilier).</a:t>
            </a:r>
          </a:p>
          <a:p>
            <a:r>
              <a:rPr lang="fr-BE" dirty="0" smtClean="0"/>
              <a:t>les salaires + revenus </a:t>
            </a:r>
            <a:r>
              <a:rPr lang="fr-BE" dirty="0"/>
              <a:t>nets des </a:t>
            </a:r>
            <a:r>
              <a:rPr lang="fr-BE" dirty="0" smtClean="0"/>
              <a:t>indépendants + loyers + </a:t>
            </a:r>
            <a:r>
              <a:rPr lang="fr-BE" dirty="0"/>
              <a:t>intérêts et dividendes </a:t>
            </a:r>
            <a:r>
              <a:rPr lang="fr-BE" dirty="0" smtClean="0"/>
              <a:t>perçus +  </a:t>
            </a:r>
            <a:r>
              <a:rPr lang="fr-BE" dirty="0"/>
              <a:t>bénéfices des entreprises qui n’ont pas </a:t>
            </a:r>
            <a:r>
              <a:rPr lang="fr-BE" dirty="0" smtClean="0"/>
              <a:t>été distribués</a:t>
            </a:r>
            <a:r>
              <a:rPr lang="fr-BE" dirty="0"/>
              <a:t>. </a:t>
            </a:r>
            <a:endParaRPr lang="fr-BE" dirty="0" smtClean="0"/>
          </a:p>
          <a:p>
            <a:r>
              <a:rPr lang="fr-BE" dirty="0"/>
              <a:t>Les </a:t>
            </a:r>
            <a:r>
              <a:rPr lang="fr-BE" dirty="0" smtClean="0"/>
              <a:t>comptes </a:t>
            </a:r>
            <a:r>
              <a:rPr lang="fr-BE" dirty="0"/>
              <a:t>se font en € de l’année courante </a:t>
            </a:r>
            <a:r>
              <a:rPr lang="fr-BE" dirty="0" smtClean="0"/>
              <a:t>ou en € constants = d’une année précédente (ce qui est un facteur déflateur).</a:t>
            </a:r>
            <a:endParaRPr lang="fr-BE" dirty="0"/>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18</a:t>
            </a:fld>
            <a:endParaRPr lang="fr-BE"/>
          </a:p>
        </p:txBody>
      </p:sp>
    </p:spTree>
    <p:extLst>
      <p:ext uri="{BB962C8B-B14F-4D97-AF65-F5344CB8AC3E}">
        <p14:creationId xmlns:p14="http://schemas.microsoft.com/office/powerpoint/2010/main" val="3431001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631" y="1177926"/>
            <a:ext cx="10515600" cy="679904"/>
          </a:xfrm>
        </p:spPr>
        <p:txBody>
          <a:bodyPr>
            <a:normAutofit fontScale="90000"/>
          </a:bodyPr>
          <a:lstStyle/>
          <a:p>
            <a:r>
              <a:rPr lang="fr-BE" dirty="0" smtClean="0">
                <a:solidFill>
                  <a:srgbClr val="FF0000"/>
                </a:solidFill>
              </a:rPr>
              <a:t>L’ICN Institut des comptes nationaux compte des Revenus, Produits, Dépenses. </a:t>
            </a:r>
            <a:r>
              <a:rPr lang="fr-BE" dirty="0">
                <a:solidFill>
                  <a:schemeClr val="accent5">
                    <a:lumMod val="75000"/>
                  </a:schemeClr>
                </a:solidFill>
              </a:rPr>
              <a:t>E</a:t>
            </a:r>
            <a:r>
              <a:rPr lang="fr-BE" dirty="0" smtClean="0">
                <a:solidFill>
                  <a:schemeClr val="accent5">
                    <a:lumMod val="75000"/>
                  </a:schemeClr>
                </a:solidFill>
              </a:rPr>
              <a:t>conomie fermée privée. </a:t>
            </a:r>
            <a:br>
              <a:rPr lang="fr-BE" dirty="0" smtClean="0">
                <a:solidFill>
                  <a:schemeClr val="accent5">
                    <a:lumMod val="75000"/>
                  </a:schemeClr>
                </a:solidFill>
              </a:rPr>
            </a:br>
            <a:r>
              <a:rPr lang="fr-BE" dirty="0" smtClean="0">
                <a:solidFill>
                  <a:schemeClr val="accent5">
                    <a:lumMod val="75000"/>
                  </a:schemeClr>
                </a:solidFill>
              </a:rPr>
              <a:t>-&gt; Compteurs?</a:t>
            </a:r>
            <a:br>
              <a:rPr lang="fr-BE" dirty="0" smtClean="0">
                <a:solidFill>
                  <a:schemeClr val="accent5">
                    <a:lumMod val="75000"/>
                  </a:schemeClr>
                </a:solidFill>
              </a:rPr>
            </a:br>
            <a:r>
              <a:rPr lang="fr-BE" dirty="0" smtClean="0">
                <a:solidFill>
                  <a:schemeClr val="accent5">
                    <a:lumMod val="75000"/>
                  </a:schemeClr>
                </a:solidFill>
              </a:rPr>
              <a:t>-&gt; limites ?</a:t>
            </a:r>
            <a:endParaRPr lang="fr-BE" dirty="0">
              <a:solidFill>
                <a:srgbClr val="FF0000"/>
              </a:solidFill>
            </a:endParaRPr>
          </a:p>
        </p:txBody>
      </p:sp>
      <p:sp>
        <p:nvSpPr>
          <p:cNvPr id="3" name="Espace réservé du contenu 2"/>
          <p:cNvSpPr>
            <a:spLocks noGrp="1"/>
          </p:cNvSpPr>
          <p:nvPr>
            <p:ph idx="1"/>
          </p:nvPr>
        </p:nvSpPr>
        <p:spPr>
          <a:xfrm>
            <a:off x="838200" y="1045030"/>
            <a:ext cx="10515600" cy="5311320"/>
          </a:xfrm>
        </p:spPr>
        <p:txBody>
          <a:bodyPr/>
          <a:lstStyle/>
          <a:p>
            <a:pPr marL="0" indent="0">
              <a:buNone/>
            </a:pP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19</a:t>
            </a:fld>
            <a:endParaRPr lang="fr-BE"/>
          </a:p>
        </p:txBody>
      </p:sp>
      <p:pic>
        <p:nvPicPr>
          <p:cNvPr id="5" name="Image 4"/>
          <p:cNvPicPr>
            <a:picLocks noChangeAspect="1"/>
          </p:cNvPicPr>
          <p:nvPr/>
        </p:nvPicPr>
        <p:blipFill>
          <a:blip r:embed="rId2"/>
          <a:stretch>
            <a:fillRect/>
          </a:stretch>
        </p:blipFill>
        <p:spPr>
          <a:xfrm>
            <a:off x="3580285" y="1150558"/>
            <a:ext cx="7889939" cy="5673816"/>
          </a:xfrm>
          <a:prstGeom prst="rect">
            <a:avLst/>
          </a:prstGeom>
        </p:spPr>
      </p:pic>
    </p:spTree>
    <p:extLst>
      <p:ext uri="{BB962C8B-B14F-4D97-AF65-F5344CB8AC3E}">
        <p14:creationId xmlns:p14="http://schemas.microsoft.com/office/powerpoint/2010/main" val="1317959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68412" y="365126"/>
            <a:ext cx="12192000" cy="1053953"/>
          </a:xfrm>
        </p:spPr>
        <p:txBody>
          <a:bodyPr>
            <a:normAutofit fontScale="90000"/>
          </a:bodyPr>
          <a:lstStyle/>
          <a:p>
            <a:r>
              <a:rPr lang="fr-BE" b="1" dirty="0" smtClean="0">
                <a:solidFill>
                  <a:srgbClr val="FF0000"/>
                </a:solidFill>
              </a:rPr>
              <a:t>BIENVENUE à ATTAC LIEGE !                 </a:t>
            </a:r>
            <a:br>
              <a:rPr lang="fr-BE" b="1" dirty="0" smtClean="0">
                <a:solidFill>
                  <a:srgbClr val="FF0000"/>
                </a:solidFill>
              </a:rPr>
            </a:br>
            <a:r>
              <a:rPr lang="fr-BE" b="1" dirty="0"/>
              <a:t>Un autre monde </a:t>
            </a:r>
            <a:r>
              <a:rPr lang="fr-BE" b="1" dirty="0" smtClean="0"/>
              <a:t>... Construisons-le </a:t>
            </a:r>
            <a:r>
              <a:rPr lang="fr-BE" b="1" dirty="0"/>
              <a:t>ensemble !</a:t>
            </a:r>
            <a:r>
              <a:rPr lang="fr-BE" dirty="0"/>
              <a:t/>
            </a:r>
            <a:br>
              <a:rPr lang="fr-BE" dirty="0"/>
            </a:br>
            <a:endParaRPr lang="fr-BE" dirty="0"/>
          </a:p>
        </p:txBody>
      </p:sp>
      <p:sp>
        <p:nvSpPr>
          <p:cNvPr id="7" name="Espace réservé du contenu 6"/>
          <p:cNvSpPr>
            <a:spLocks noGrp="1"/>
          </p:cNvSpPr>
          <p:nvPr>
            <p:ph idx="1"/>
          </p:nvPr>
        </p:nvSpPr>
        <p:spPr>
          <a:xfrm>
            <a:off x="1151374" y="1359711"/>
            <a:ext cx="11040626" cy="5361763"/>
          </a:xfrm>
        </p:spPr>
        <p:txBody>
          <a:bodyPr>
            <a:normAutofit lnSpcReduction="10000"/>
          </a:bodyPr>
          <a:lstStyle/>
          <a:p>
            <a:pPr marL="0" indent="0">
              <a:buNone/>
            </a:pPr>
            <a:r>
              <a:rPr lang="fr-BE" dirty="0" smtClean="0">
                <a:solidFill>
                  <a:srgbClr val="FF0000"/>
                </a:solidFill>
              </a:rPr>
              <a:t>À Liège, nous partageons :</a:t>
            </a:r>
          </a:p>
          <a:p>
            <a:pPr lvl="0"/>
            <a:r>
              <a:rPr lang="fr-BE" dirty="0"/>
              <a:t>des </a:t>
            </a:r>
            <a:r>
              <a:rPr lang="fr-BE" dirty="0" smtClean="0"/>
              <a:t>conférences-débats</a:t>
            </a:r>
            <a:r>
              <a:rPr lang="fr-BE" dirty="0"/>
              <a:t>, de la lecture et de l’arpentage de livres, </a:t>
            </a:r>
            <a:r>
              <a:rPr lang="fr-BE" dirty="0" smtClean="0"/>
              <a:t>des projections comme base de discussion ; </a:t>
            </a:r>
            <a:endParaRPr lang="fr-BE" dirty="0"/>
          </a:p>
          <a:p>
            <a:pPr lvl="0"/>
            <a:r>
              <a:rPr lang="fr-BE" dirty="0"/>
              <a:t>une bibliothèque et des livres, documents et DVD ; de l’écriture et des </a:t>
            </a:r>
            <a:r>
              <a:rPr lang="fr-BE" dirty="0" smtClean="0"/>
              <a:t>chants; un site </a:t>
            </a:r>
            <a:r>
              <a:rPr lang="fr-BE" dirty="0">
                <a:hlinkClick r:id="rId2"/>
              </a:rPr>
              <a:t>https://liege.attac.org</a:t>
            </a:r>
            <a:r>
              <a:rPr lang="fr-BE" dirty="0" smtClean="0">
                <a:hlinkClick r:id="rId2"/>
              </a:rPr>
              <a:t>/</a:t>
            </a:r>
            <a:r>
              <a:rPr lang="fr-BE" dirty="0" smtClean="0"/>
              <a:t>, une page </a:t>
            </a:r>
            <a:r>
              <a:rPr lang="fr-BE" dirty="0" err="1" smtClean="0"/>
              <a:t>facebook</a:t>
            </a:r>
            <a:r>
              <a:rPr lang="fr-BE" dirty="0" smtClean="0"/>
              <a:t> ;  </a:t>
            </a:r>
            <a:endParaRPr lang="fr-BE" dirty="0"/>
          </a:p>
          <a:p>
            <a:pPr lvl="0"/>
            <a:r>
              <a:rPr lang="fr-BE" dirty="0"/>
              <a:t>un périodique </a:t>
            </a:r>
            <a:r>
              <a:rPr lang="fr-BE" dirty="0" smtClean="0"/>
              <a:t>qui offre un </a:t>
            </a:r>
            <a:r>
              <a:rPr lang="fr-BE" dirty="0"/>
              <a:t>autre regard sur l’actualité </a:t>
            </a:r>
            <a:r>
              <a:rPr lang="fr-BE" dirty="0" smtClean="0"/>
              <a:t>&amp; une newsletter ;</a:t>
            </a:r>
            <a:endParaRPr lang="fr-BE" dirty="0"/>
          </a:p>
          <a:p>
            <a:pPr lvl="0"/>
            <a:r>
              <a:rPr lang="fr-BE" dirty="0"/>
              <a:t>des formations </a:t>
            </a:r>
            <a:r>
              <a:rPr lang="fr-BE" dirty="0" smtClean="0"/>
              <a:t>pour mieux </a:t>
            </a:r>
            <a:r>
              <a:rPr lang="fr-BE" dirty="0"/>
              <a:t>comprendre les mécanismes de dépossession à l’œuvre dans notre modèle de société dominé par la finance et </a:t>
            </a:r>
            <a:r>
              <a:rPr lang="fr-BE" dirty="0" smtClean="0"/>
              <a:t>les multinationales ;</a:t>
            </a:r>
            <a:endParaRPr lang="fr-BE" dirty="0"/>
          </a:p>
          <a:p>
            <a:pPr lvl="0"/>
            <a:r>
              <a:rPr lang="fr-BE" dirty="0"/>
              <a:t>des mobilisations pour </a:t>
            </a:r>
            <a:r>
              <a:rPr lang="fr-BE" dirty="0" smtClean="0"/>
              <a:t>plus de </a:t>
            </a:r>
            <a:r>
              <a:rPr lang="fr-BE" dirty="0"/>
              <a:t>justice sociale et le respect de la </a:t>
            </a:r>
            <a:r>
              <a:rPr lang="fr-BE" dirty="0" smtClean="0"/>
              <a:t>nature ;</a:t>
            </a:r>
            <a:endParaRPr lang="fr-BE" dirty="0"/>
          </a:p>
          <a:p>
            <a:pPr lvl="0"/>
            <a:r>
              <a:rPr lang="fr-BE" dirty="0"/>
              <a:t>des manifestations, des engueulades, des jeux, des auberges </a:t>
            </a:r>
            <a:r>
              <a:rPr lang="fr-BE" dirty="0" smtClean="0"/>
              <a:t>espagnoles ; </a:t>
            </a:r>
            <a:endParaRPr lang="fr-BE" dirty="0"/>
          </a:p>
          <a:p>
            <a:r>
              <a:rPr lang="fr-BE" dirty="0"/>
              <a:t>et surtout de la bonne humeur, et un projet </a:t>
            </a:r>
            <a:r>
              <a:rPr lang="fr-BE" dirty="0" smtClean="0"/>
              <a:t>commun !</a:t>
            </a:r>
          </a:p>
        </p:txBody>
      </p:sp>
      <p:sp>
        <p:nvSpPr>
          <p:cNvPr id="2" name="Espace réservé du numéro de diapositive 1"/>
          <p:cNvSpPr>
            <a:spLocks noGrp="1"/>
          </p:cNvSpPr>
          <p:nvPr>
            <p:ph type="sldNum" sz="quarter" idx="12"/>
          </p:nvPr>
        </p:nvSpPr>
        <p:spPr/>
        <p:txBody>
          <a:bodyPr/>
          <a:lstStyle/>
          <a:p>
            <a:r>
              <a:rPr lang="fr-BE" sz="1400" dirty="0" smtClean="0"/>
              <a:t>   7 /15                </a:t>
            </a:r>
            <a:fld id="{0426041A-DC87-4D86-BA6C-C715031E0DD5}" type="slidenum">
              <a:rPr lang="fr-BE" sz="1400" smtClean="0"/>
              <a:pPr/>
              <a:t>2</a:t>
            </a:fld>
            <a:endParaRPr lang="fr-BE" sz="1400" dirty="0"/>
          </a:p>
        </p:txBody>
      </p:sp>
      <p:pic>
        <p:nvPicPr>
          <p:cNvPr id="5" name="Picture 4" descr="http://attac.be/images/af0e45f1.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4" y="5689038"/>
            <a:ext cx="676225" cy="1135548"/>
          </a:xfrm>
          <a:prstGeom prst="rect">
            <a:avLst/>
          </a:prstGeom>
          <a:solidFill>
            <a:srgbClr val="FF0000"/>
          </a:solidFill>
          <a:extLst/>
        </p:spPr>
      </p:pic>
      <p:pic>
        <p:nvPicPr>
          <p:cNvPr id="8" name="Image 7" descr="C:\Users\x76eneme\Pictures\Actions Attac\Attac Liège Code barre 2017 10 18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65" y="235760"/>
            <a:ext cx="1372870" cy="1123950"/>
          </a:xfrm>
          <a:prstGeom prst="rect">
            <a:avLst/>
          </a:prstGeom>
          <a:noFill/>
          <a:ln>
            <a:noFill/>
          </a:ln>
        </p:spPr>
      </p:pic>
    </p:spTree>
    <p:extLst>
      <p:ext uri="{BB962C8B-B14F-4D97-AF65-F5344CB8AC3E}">
        <p14:creationId xmlns:p14="http://schemas.microsoft.com/office/powerpoint/2010/main" val="3926151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3662"/>
            <a:ext cx="10515600" cy="679904"/>
          </a:xfrm>
        </p:spPr>
        <p:txBody>
          <a:bodyPr>
            <a:normAutofit fontScale="90000"/>
          </a:bodyPr>
          <a:lstStyle/>
          <a:p>
            <a:r>
              <a:rPr lang="fr-BE" dirty="0" smtClean="0">
                <a:solidFill>
                  <a:srgbClr val="FF0000"/>
                </a:solidFill>
              </a:rPr>
              <a:t>Le comptable national = ICN compte des R, P, D.                  </a:t>
            </a:r>
            <a:r>
              <a:rPr lang="fr-BE" dirty="0" smtClean="0">
                <a:solidFill>
                  <a:schemeClr val="accent5">
                    <a:lumMod val="75000"/>
                  </a:schemeClr>
                </a:solidFill>
              </a:rPr>
              <a:t>En économie fermée mixte (avec Etat)</a:t>
            </a:r>
            <a:endParaRPr lang="fr-BE" dirty="0">
              <a:solidFill>
                <a:schemeClr val="accent5">
                  <a:lumMod val="75000"/>
                </a:schemeClr>
              </a:solidFill>
            </a:endParaRPr>
          </a:p>
        </p:txBody>
      </p:sp>
      <p:sp>
        <p:nvSpPr>
          <p:cNvPr id="3" name="Espace réservé du contenu 2"/>
          <p:cNvSpPr>
            <a:spLocks noGrp="1"/>
          </p:cNvSpPr>
          <p:nvPr>
            <p:ph idx="1"/>
          </p:nvPr>
        </p:nvSpPr>
        <p:spPr>
          <a:xfrm>
            <a:off x="838200" y="1045030"/>
            <a:ext cx="10515600" cy="5311320"/>
          </a:xfrm>
        </p:spPr>
        <p:txBody>
          <a:bodyPr/>
          <a:lstStyle/>
          <a:p>
            <a:pPr marL="0" indent="0">
              <a:buNone/>
            </a:pP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20</a:t>
            </a:fld>
            <a:endParaRPr lang="fr-BE"/>
          </a:p>
        </p:txBody>
      </p:sp>
      <p:pic>
        <p:nvPicPr>
          <p:cNvPr id="6" name="Image 5"/>
          <p:cNvPicPr>
            <a:picLocks noChangeAspect="1"/>
          </p:cNvPicPr>
          <p:nvPr/>
        </p:nvPicPr>
        <p:blipFill>
          <a:blip r:embed="rId2"/>
          <a:stretch>
            <a:fillRect/>
          </a:stretch>
        </p:blipFill>
        <p:spPr>
          <a:xfrm>
            <a:off x="1388282" y="947855"/>
            <a:ext cx="8468819" cy="5586760"/>
          </a:xfrm>
          <a:prstGeom prst="rect">
            <a:avLst/>
          </a:prstGeom>
        </p:spPr>
      </p:pic>
    </p:spTree>
    <p:extLst>
      <p:ext uri="{BB962C8B-B14F-4D97-AF65-F5344CB8AC3E}">
        <p14:creationId xmlns:p14="http://schemas.microsoft.com/office/powerpoint/2010/main" val="3596201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947400" cy="1325563"/>
          </a:xfrm>
        </p:spPr>
        <p:txBody>
          <a:bodyPr>
            <a:normAutofit fontScale="90000"/>
          </a:bodyPr>
          <a:lstStyle/>
          <a:p>
            <a:r>
              <a:rPr lang="fr-FR" altLang="fr-FR" dirty="0">
                <a:solidFill>
                  <a:srgbClr val="1F74B6"/>
                </a:solidFill>
                <a:latin typeface="Roboto"/>
              </a:rPr>
              <a:t>INSTITUT DES COMPTES NATIONAUX (ICN)</a:t>
            </a:r>
            <a:br>
              <a:rPr lang="fr-FR" altLang="fr-FR" dirty="0">
                <a:solidFill>
                  <a:srgbClr val="1F74B6"/>
                </a:solidFill>
                <a:latin typeface="Roboto"/>
              </a:rPr>
            </a:br>
            <a:endParaRPr lang="fr-BE" dirty="0"/>
          </a:p>
        </p:txBody>
      </p:sp>
      <p:sp>
        <p:nvSpPr>
          <p:cNvPr id="3" name="Espace réservé du contenu 2"/>
          <p:cNvSpPr>
            <a:spLocks noGrp="1"/>
          </p:cNvSpPr>
          <p:nvPr>
            <p:ph idx="1"/>
          </p:nvPr>
        </p:nvSpPr>
        <p:spPr>
          <a:xfrm>
            <a:off x="1590040" y="5808345"/>
            <a:ext cx="10515600" cy="4351338"/>
          </a:xfrm>
        </p:spPr>
        <p:txBody>
          <a:bodyPr/>
          <a:lstStyle/>
          <a:p>
            <a:r>
              <a:rPr lang="fr-BE" dirty="0" smtClean="0"/>
              <a:t>a</a:t>
            </a:r>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21</a:t>
            </a:fld>
            <a:endParaRPr lang="fr-BE"/>
          </a:p>
        </p:txBody>
      </p:sp>
      <p:sp>
        <p:nvSpPr>
          <p:cNvPr id="6" name="Rectangle 3"/>
          <p:cNvSpPr>
            <a:spLocks noChangeArrowheads="1"/>
          </p:cNvSpPr>
          <p:nvPr/>
        </p:nvSpPr>
        <p:spPr bwMode="auto">
          <a:xfrm>
            <a:off x="751840" y="1745127"/>
            <a:ext cx="11353800" cy="49323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6028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222221"/>
                </a:solidFill>
                <a:effectLst/>
                <a:latin typeface="Arial" panose="020B0604020202020204" pitchFamily="34" charset="0"/>
              </a:rPr>
              <a:t>L’ICN se compose de représentants de trois grandes institutions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222221"/>
                </a:solidFill>
                <a:effectLst/>
                <a:latin typeface="Arial" panose="020B0604020202020204" pitchFamily="34" charset="0"/>
              </a:rPr>
              <a:t>le SPF Economie, la Banque Nationale de Belgique et le Bureau fédéral du Plan.</a:t>
            </a:r>
            <a:endParaRPr kumimoji="0" lang="fr-FR" altLang="fr-FR" sz="2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222221"/>
                </a:solidFill>
                <a:effectLst/>
                <a:latin typeface="Arial" panose="020B0604020202020204" pitchFamily="34" charset="0"/>
              </a:rPr>
              <a:t>Avec la collaboration de ces institutions mais sous sa responsabilité propre,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dirty="0" smtClean="0">
                <a:ln>
                  <a:noFill/>
                </a:ln>
                <a:solidFill>
                  <a:srgbClr val="222221"/>
                </a:solidFill>
                <a:effectLst/>
                <a:latin typeface="Arial" panose="020B0604020202020204" pitchFamily="34" charset="0"/>
              </a:rPr>
              <a:t>il établit les statistiques des comptes nationaux, ainsi que des prévisions économiques.</a:t>
            </a:r>
            <a:endParaRPr kumimoji="0" lang="fr-FR" altLang="fr-FR" sz="2600" b="1" i="0" u="none" strike="noStrike" cap="none" normalizeH="0" baseline="0" dirty="0" smtClean="0">
              <a:ln>
                <a:noFill/>
              </a:ln>
              <a:solidFill>
                <a:srgbClr val="1F74B6"/>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1F74B6"/>
                </a:solidFill>
                <a:effectLst/>
                <a:latin typeface="Roboto"/>
              </a:rPr>
              <a:t>Partenaires</a:t>
            </a:r>
            <a:endParaRPr kumimoji="0" lang="fr-FR" altLang="fr-FR" sz="2800" b="1" i="0" u="none" strike="noStrike" cap="none" normalizeH="0" baseline="0" dirty="0" smtClean="0">
              <a:ln>
                <a:noFill/>
              </a:ln>
              <a:solidFill>
                <a:srgbClr val="1F74B6"/>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smtClean="0">
                <a:ln>
                  <a:noFill/>
                </a:ln>
                <a:solidFill>
                  <a:srgbClr val="1F74B6"/>
                </a:solidFill>
                <a:effectLst/>
                <a:hlinkClick r:id="rId2"/>
              </a:rPr>
              <a:t>Institut des Comptes Nationaux</a:t>
            </a:r>
            <a:endParaRPr kumimoji="0" lang="fr-FR" altLang="fr-F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smtClean="0">
                <a:ln>
                  <a:noFill/>
                </a:ln>
                <a:solidFill>
                  <a:srgbClr val="1F74B6"/>
                </a:solidFill>
                <a:effectLst/>
                <a:latin typeface="Arial" panose="020B0604020202020204" pitchFamily="34" charset="0"/>
                <a:hlinkClick r:id="rId3"/>
              </a:rPr>
              <a:t>Bureau fédéral du Plan</a:t>
            </a:r>
            <a:endParaRPr kumimoji="0" lang="fr-FR" altLang="fr-F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smtClean="0">
                <a:ln>
                  <a:noFill/>
                </a:ln>
                <a:solidFill>
                  <a:srgbClr val="1F74B6"/>
                </a:solidFill>
                <a:effectLst/>
                <a:latin typeface="Arial" panose="020B0604020202020204" pitchFamily="34" charset="0"/>
                <a:hlinkClick r:id="rId4"/>
              </a:rPr>
              <a:t>Banque Nationale de Belgique</a:t>
            </a:r>
            <a:endParaRPr kumimoji="0" lang="fr-FR" altLang="fr-F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smtClean="0">
                <a:ln>
                  <a:noFill/>
                </a:ln>
                <a:solidFill>
                  <a:srgbClr val="1F74B6"/>
                </a:solidFill>
                <a:effectLst/>
                <a:latin typeface="Arial" panose="020B0604020202020204" pitchFamily="34" charset="0"/>
                <a:hlinkClick r:id="rId5"/>
              </a:rPr>
              <a:t>SPF Economie</a:t>
            </a:r>
            <a:endParaRPr kumimoji="0" lang="fr-FR" altLang="fr-FR" sz="2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rgbClr val="222221"/>
              </a:solidFill>
              <a:effectLst/>
              <a:latin typeface="Arial" panose="020B0604020202020204" pitchFamily="34" charset="0"/>
            </a:endParaRPr>
          </a:p>
        </p:txBody>
      </p:sp>
      <p:pic>
        <p:nvPicPr>
          <p:cNvPr id="1028" name="Picture 4" descr="logo_in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940" y="953770"/>
            <a:ext cx="714375"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676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7040" y="374409"/>
            <a:ext cx="10515600" cy="446036"/>
          </a:xfrm>
        </p:spPr>
        <p:txBody>
          <a:bodyPr>
            <a:normAutofit fontScale="90000"/>
          </a:bodyPr>
          <a:lstStyle/>
          <a:p>
            <a:r>
              <a:rPr lang="fr-BE" dirty="0" smtClean="0"/>
              <a:t>PNB prix m./ PNN </a:t>
            </a:r>
            <a:r>
              <a:rPr lang="fr-BE" dirty="0" smtClean="0"/>
              <a:t>coût </a:t>
            </a:r>
            <a:r>
              <a:rPr lang="fr-BE" dirty="0" err="1" smtClean="0"/>
              <a:t>fact</a:t>
            </a:r>
            <a:r>
              <a:rPr lang="fr-BE" dirty="0" smtClean="0"/>
              <a:t>./ RNN / </a:t>
            </a:r>
            <a:r>
              <a:rPr lang="fr-BE" dirty="0" err="1" smtClean="0"/>
              <a:t>DNNet</a:t>
            </a:r>
            <a:r>
              <a:rPr lang="fr-BE" dirty="0" smtClean="0"/>
              <a:t> </a:t>
            </a:r>
            <a:r>
              <a:rPr lang="fr-BE" dirty="0" err="1" smtClean="0"/>
              <a:t>DNBrut</a:t>
            </a:r>
            <a:r>
              <a:rPr lang="fr-BE" dirty="0" smtClean="0"/>
              <a:t/>
            </a:r>
            <a:br>
              <a:rPr lang="fr-BE" dirty="0" smtClean="0"/>
            </a:br>
            <a:endParaRPr lang="fr-BE" dirty="0"/>
          </a:p>
        </p:txBody>
      </p:sp>
      <p:sp>
        <p:nvSpPr>
          <p:cNvPr id="3" name="Espace réservé du contenu 2"/>
          <p:cNvSpPr>
            <a:spLocks noGrp="1"/>
          </p:cNvSpPr>
          <p:nvPr>
            <p:ph idx="1"/>
          </p:nvPr>
        </p:nvSpPr>
        <p:spPr>
          <a:xfrm>
            <a:off x="2961968" y="2370137"/>
            <a:ext cx="10515600" cy="4351338"/>
          </a:xfrm>
        </p:spPr>
        <p:txBody>
          <a:bodyPr/>
          <a:lstStyle/>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22</a:t>
            </a:fld>
            <a:endParaRPr lang="fr-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95797" y="-1032085"/>
            <a:ext cx="6831648" cy="9984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05023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152" y="136526"/>
            <a:ext cx="12101847" cy="589032"/>
          </a:xfrm>
        </p:spPr>
        <p:txBody>
          <a:bodyPr>
            <a:normAutofit fontScale="90000"/>
          </a:bodyPr>
          <a:lstStyle/>
          <a:p>
            <a:r>
              <a:rPr lang="fr-BE" b="1" dirty="0" smtClean="0">
                <a:solidFill>
                  <a:srgbClr val="FF0000"/>
                </a:solidFill>
              </a:rPr>
              <a:t>La Valeur Ajoutée d’un produit final. </a:t>
            </a:r>
            <a:endParaRPr lang="fr-BE" dirty="0"/>
          </a:p>
        </p:txBody>
      </p:sp>
      <p:sp>
        <p:nvSpPr>
          <p:cNvPr id="3" name="Espace réservé du contenu 2"/>
          <p:cNvSpPr>
            <a:spLocks noGrp="1"/>
          </p:cNvSpPr>
          <p:nvPr>
            <p:ph sz="half" idx="1"/>
          </p:nvPr>
        </p:nvSpPr>
        <p:spPr>
          <a:xfrm>
            <a:off x="90152" y="725555"/>
            <a:ext cx="5550794" cy="5995919"/>
          </a:xfrm>
        </p:spPr>
        <p:txBody>
          <a:bodyPr>
            <a:noAutofit/>
          </a:bodyPr>
          <a:lstStyle/>
          <a:p>
            <a:r>
              <a:rPr lang="fr-BE" sz="2000" dirty="0" smtClean="0"/>
              <a:t>Le prix de revient d’un produit se décompose en : </a:t>
            </a:r>
          </a:p>
          <a:p>
            <a:endParaRPr lang="fr-BE" sz="2000" dirty="0"/>
          </a:p>
          <a:p>
            <a:r>
              <a:rPr lang="fr-BE" sz="2000" dirty="0" smtClean="0"/>
              <a:t>L’amortissement est: </a:t>
            </a:r>
          </a:p>
          <a:p>
            <a:endParaRPr lang="fr-BE" sz="2000" dirty="0" smtClean="0"/>
          </a:p>
          <a:p>
            <a:r>
              <a:rPr lang="fr-BE" sz="2000" dirty="0" smtClean="0"/>
              <a:t>Le prix de vente est égal au prix de revient + profit</a:t>
            </a:r>
          </a:p>
          <a:p>
            <a:endParaRPr lang="fr-BE" sz="2000" dirty="0" smtClean="0"/>
          </a:p>
        </p:txBody>
      </p:sp>
      <p:sp>
        <p:nvSpPr>
          <p:cNvPr id="4" name="Espace réservé du contenu 3"/>
          <p:cNvSpPr>
            <a:spLocks noGrp="1"/>
          </p:cNvSpPr>
          <p:nvPr>
            <p:ph sz="half" idx="2"/>
          </p:nvPr>
        </p:nvSpPr>
        <p:spPr>
          <a:xfrm>
            <a:off x="5640946" y="725557"/>
            <a:ext cx="6688214" cy="5903843"/>
          </a:xfrm>
        </p:spPr>
        <p:txBody>
          <a:bodyPr>
            <a:noAutofit/>
          </a:bodyPr>
          <a:lstStyle/>
          <a:p>
            <a:r>
              <a:rPr lang="fr-BE" sz="2000" dirty="0" smtClean="0"/>
              <a:t>matières nécessaires, moyens </a:t>
            </a:r>
            <a:r>
              <a:rPr lang="fr-BE" sz="2000" dirty="0"/>
              <a:t>de production (services et  </a:t>
            </a:r>
            <a:r>
              <a:rPr lang="fr-BE" sz="2000" dirty="0" smtClean="0"/>
              <a:t>biens </a:t>
            </a:r>
            <a:r>
              <a:rPr lang="fr-BE" sz="2000" dirty="0"/>
              <a:t>divers), </a:t>
            </a:r>
            <a:r>
              <a:rPr lang="fr-BE" sz="2000" dirty="0" smtClean="0"/>
              <a:t>travail</a:t>
            </a:r>
            <a:r>
              <a:rPr lang="fr-BE" sz="2000" dirty="0"/>
              <a:t>, </a:t>
            </a:r>
            <a:r>
              <a:rPr lang="fr-BE" sz="2000" dirty="0" smtClean="0"/>
              <a:t>charges </a:t>
            </a:r>
            <a:r>
              <a:rPr lang="fr-BE" sz="2000" dirty="0"/>
              <a:t>d’intérêts </a:t>
            </a:r>
            <a:r>
              <a:rPr lang="fr-BE" sz="2000" dirty="0" smtClean="0"/>
              <a:t>et amortissement des équipements. </a:t>
            </a:r>
            <a:endParaRPr lang="fr-BE" sz="2000" dirty="0"/>
          </a:p>
          <a:p>
            <a:r>
              <a:rPr lang="fr-BE" sz="2000" dirty="0" smtClean="0"/>
              <a:t>La prise en compte de l’usure des  équipements </a:t>
            </a:r>
          </a:p>
        </p:txBody>
      </p:sp>
      <p:sp>
        <p:nvSpPr>
          <p:cNvPr id="5" name="Espace réservé du numéro de diapositive 4"/>
          <p:cNvSpPr>
            <a:spLocks noGrp="1"/>
          </p:cNvSpPr>
          <p:nvPr>
            <p:ph type="sldNum" sz="quarter" idx="12"/>
          </p:nvPr>
        </p:nvSpPr>
        <p:spPr/>
        <p:txBody>
          <a:bodyPr/>
          <a:lstStyle/>
          <a:p>
            <a:fld id="{0426041A-DC87-4D86-BA6C-C715031E0DD5}" type="slidenum">
              <a:rPr lang="fr-BE" smtClean="0"/>
              <a:pPr/>
              <a:t>23</a:t>
            </a:fld>
            <a:endParaRPr lang="fr-BE"/>
          </a:p>
        </p:txBody>
      </p:sp>
    </p:spTree>
    <p:extLst>
      <p:ext uri="{BB962C8B-B14F-4D97-AF65-F5344CB8AC3E}">
        <p14:creationId xmlns:p14="http://schemas.microsoft.com/office/powerpoint/2010/main" val="16149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779" y="365125"/>
            <a:ext cx="11540359" cy="675399"/>
          </a:xfrm>
        </p:spPr>
        <p:txBody>
          <a:bodyPr>
            <a:normAutofit fontScale="90000"/>
          </a:bodyPr>
          <a:lstStyle/>
          <a:p>
            <a:r>
              <a:rPr lang="fr-BE" dirty="0" smtClean="0">
                <a:solidFill>
                  <a:srgbClr val="FF0000"/>
                </a:solidFill>
              </a:rPr>
              <a:t>PIB, Valeur Ajoutée, Matrice input-output. </a:t>
            </a:r>
            <a:endParaRPr lang="fr-BE" dirty="0">
              <a:solidFill>
                <a:srgbClr val="FF0000"/>
              </a:solidFill>
            </a:endParaRPr>
          </a:p>
        </p:txBody>
      </p:sp>
      <p:sp>
        <p:nvSpPr>
          <p:cNvPr id="3" name="Espace réservé du contenu 2"/>
          <p:cNvSpPr>
            <a:spLocks noGrp="1"/>
          </p:cNvSpPr>
          <p:nvPr>
            <p:ph sz="half" idx="1"/>
          </p:nvPr>
        </p:nvSpPr>
        <p:spPr>
          <a:xfrm>
            <a:off x="207580" y="1103586"/>
            <a:ext cx="3639207" cy="5754414"/>
          </a:xfrm>
        </p:spPr>
        <p:txBody>
          <a:bodyPr/>
          <a:lstStyle/>
          <a:p>
            <a:pPr marL="0" indent="0">
              <a:buNone/>
            </a:pPr>
            <a:r>
              <a:rPr lang="fr-BE" dirty="0" smtClean="0"/>
              <a:t>Au lieu de mesurer tous les revenus payés on peut essayer d’estimer la valeur de tout ce qui a été produit, qui sort de la boite noire de la production. </a:t>
            </a:r>
          </a:p>
          <a:p>
            <a:pPr marL="0" indent="0">
              <a:buNone/>
            </a:pPr>
            <a:r>
              <a:rPr lang="fr-BE" dirty="0" smtClean="0"/>
              <a:t>Quelle est la valeur d’un pain? </a:t>
            </a:r>
          </a:p>
          <a:p>
            <a:pPr marL="0" indent="0">
              <a:buNone/>
            </a:pPr>
            <a:r>
              <a:rPr lang="fr-BE" b="1" dirty="0" smtClean="0"/>
              <a:t>VA</a:t>
            </a:r>
            <a:r>
              <a:rPr lang="fr-BE" dirty="0" smtClean="0"/>
              <a:t> = différence entre la valeur de vente et la valeur de tous les  Moyens de production nécessaires achetés</a:t>
            </a:r>
            <a:endParaRPr lang="fr-BE" dirty="0"/>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1736038157"/>
              </p:ext>
            </p:extLst>
          </p:nvPr>
        </p:nvGraphicFramePr>
        <p:xfrm>
          <a:off x="4716517" y="1114675"/>
          <a:ext cx="7380889" cy="5597556"/>
        </p:xfrm>
        <a:graphic>
          <a:graphicData uri="http://schemas.openxmlformats.org/drawingml/2006/table">
            <a:tbl>
              <a:tblPr firstRow="1" bandRow="1">
                <a:tableStyleId>{5C22544A-7EE6-4342-B048-85BDC9FD1C3A}</a:tableStyleId>
              </a:tblPr>
              <a:tblGrid>
                <a:gridCol w="1827977"/>
                <a:gridCol w="1086016"/>
                <a:gridCol w="1387366"/>
                <a:gridCol w="1828800"/>
                <a:gridCol w="1250730"/>
              </a:tblGrid>
              <a:tr h="808718">
                <a:tc>
                  <a:txBody>
                    <a:bodyPr/>
                    <a:lstStyle/>
                    <a:p>
                      <a:r>
                        <a:rPr lang="fr-BE" sz="2200" dirty="0" smtClean="0"/>
                        <a:t>Branche d’activité</a:t>
                      </a:r>
                      <a:endParaRPr lang="fr-BE" sz="2200" dirty="0"/>
                    </a:p>
                  </a:txBody>
                  <a:tcPr/>
                </a:tc>
                <a:tc>
                  <a:txBody>
                    <a:bodyPr/>
                    <a:lstStyle/>
                    <a:p>
                      <a:r>
                        <a:rPr lang="fr-BE" sz="2200" dirty="0" smtClean="0"/>
                        <a:t>Produit</a:t>
                      </a:r>
                      <a:endParaRPr lang="fr-BE" sz="2200" dirty="0"/>
                    </a:p>
                  </a:txBody>
                  <a:tcPr/>
                </a:tc>
                <a:tc>
                  <a:txBody>
                    <a:bodyPr/>
                    <a:lstStyle/>
                    <a:p>
                      <a:r>
                        <a:rPr lang="fr-BE" sz="2200" dirty="0" smtClean="0"/>
                        <a:t>Val. de </a:t>
                      </a:r>
                      <a:r>
                        <a:rPr lang="fr-BE" sz="2200" baseline="0" dirty="0" smtClean="0"/>
                        <a:t> la Product.</a:t>
                      </a:r>
                      <a:endParaRPr lang="fr-BE" sz="2200" dirty="0"/>
                    </a:p>
                  </a:txBody>
                  <a:tcPr/>
                </a:tc>
                <a:tc>
                  <a:txBody>
                    <a:bodyPr/>
                    <a:lstStyle/>
                    <a:p>
                      <a:r>
                        <a:rPr lang="fr-BE" sz="2200" dirty="0" smtClean="0"/>
                        <a:t>Val. Mat. Consommées</a:t>
                      </a:r>
                      <a:endParaRPr lang="fr-BE" sz="2200" dirty="0"/>
                    </a:p>
                  </a:txBody>
                  <a:tcPr/>
                </a:tc>
                <a:tc>
                  <a:txBody>
                    <a:bodyPr/>
                    <a:lstStyle/>
                    <a:p>
                      <a:r>
                        <a:rPr lang="fr-BE" sz="2200" dirty="0" smtClean="0"/>
                        <a:t>Val . Ajoutée.</a:t>
                      </a:r>
                      <a:endParaRPr lang="fr-BE" sz="2200" dirty="0"/>
                    </a:p>
                  </a:txBody>
                  <a:tcPr/>
                </a:tc>
              </a:tr>
              <a:tr h="915411">
                <a:tc>
                  <a:txBody>
                    <a:bodyPr/>
                    <a:lstStyle/>
                    <a:p>
                      <a:r>
                        <a:rPr lang="fr-BE" sz="2200" dirty="0" smtClean="0"/>
                        <a:t>      </a:t>
                      </a:r>
                      <a:r>
                        <a:rPr lang="fr-BE" sz="2200" baseline="0" dirty="0" smtClean="0"/>
                        <a:t> Semences</a:t>
                      </a:r>
                      <a:endParaRPr lang="fr-BE" sz="2200" dirty="0" smtClean="0"/>
                    </a:p>
                    <a:p>
                      <a:r>
                        <a:rPr lang="fr-BE" sz="2200" dirty="0" smtClean="0"/>
                        <a:t>1</a:t>
                      </a:r>
                      <a:r>
                        <a:rPr lang="fr-BE" sz="2200" dirty="0" smtClean="0"/>
                        <a:t>. Agriculture </a:t>
                      </a:r>
                    </a:p>
                    <a:p>
                      <a:endParaRPr lang="fr-BE" sz="2200" dirty="0"/>
                    </a:p>
                  </a:txBody>
                  <a:tcPr/>
                </a:tc>
                <a:tc>
                  <a:txBody>
                    <a:bodyPr/>
                    <a:lstStyle/>
                    <a:p>
                      <a:endParaRPr lang="fr-BE" sz="2200" dirty="0" smtClean="0"/>
                    </a:p>
                    <a:p>
                      <a:r>
                        <a:rPr lang="fr-BE" sz="2200" dirty="0" smtClean="0"/>
                        <a:t>Blé</a:t>
                      </a:r>
                      <a:endParaRPr lang="fr-BE" sz="2200" dirty="0"/>
                    </a:p>
                  </a:txBody>
                  <a:tcPr/>
                </a:tc>
                <a:tc>
                  <a:txBody>
                    <a:bodyPr/>
                    <a:lstStyle/>
                    <a:p>
                      <a:pPr algn="ctr"/>
                      <a:r>
                        <a:rPr lang="fr-BE" sz="2200" dirty="0" smtClean="0"/>
                        <a:t>0,5</a:t>
                      </a:r>
                    </a:p>
                    <a:p>
                      <a:pPr algn="ctr"/>
                      <a:r>
                        <a:rPr lang="fr-BE" sz="2200" dirty="0" smtClean="0"/>
                        <a:t>2</a:t>
                      </a:r>
                      <a:endParaRPr lang="fr-BE" sz="2200" dirty="0"/>
                    </a:p>
                  </a:txBody>
                  <a:tcPr/>
                </a:tc>
                <a:tc>
                  <a:txBody>
                    <a:bodyPr/>
                    <a:lstStyle/>
                    <a:p>
                      <a:pPr algn="ctr"/>
                      <a:r>
                        <a:rPr lang="fr-BE" sz="2200" dirty="0" smtClean="0"/>
                        <a:t>0</a:t>
                      </a:r>
                    </a:p>
                    <a:p>
                      <a:pPr algn="ctr"/>
                      <a:r>
                        <a:rPr lang="fr-BE" sz="2200" dirty="0" smtClean="0"/>
                        <a:t>0,5 </a:t>
                      </a:r>
                      <a:endParaRPr lang="fr-BE" sz="2200" dirty="0"/>
                    </a:p>
                  </a:txBody>
                  <a:tcPr/>
                </a:tc>
                <a:tc>
                  <a:txBody>
                    <a:bodyPr/>
                    <a:lstStyle/>
                    <a:p>
                      <a:pPr algn="ctr"/>
                      <a:r>
                        <a:rPr lang="fr-BE" sz="2200" dirty="0" smtClean="0"/>
                        <a:t> 0,5</a:t>
                      </a:r>
                    </a:p>
                    <a:p>
                      <a:pPr algn="ctr"/>
                      <a:r>
                        <a:rPr lang="fr-BE" sz="2200" dirty="0" smtClean="0"/>
                        <a:t> 1,5</a:t>
                      </a:r>
                      <a:endParaRPr lang="fr-BE" sz="2200" dirty="0"/>
                    </a:p>
                  </a:txBody>
                  <a:tcPr/>
                </a:tc>
              </a:tr>
              <a:tr h="637157">
                <a:tc>
                  <a:txBody>
                    <a:bodyPr/>
                    <a:lstStyle/>
                    <a:p>
                      <a:r>
                        <a:rPr lang="fr-BE" sz="2200" dirty="0" smtClean="0"/>
                        <a:t>2. Moulin </a:t>
                      </a:r>
                      <a:endParaRPr lang="fr-BE" sz="2200" dirty="0"/>
                    </a:p>
                  </a:txBody>
                  <a:tcPr/>
                </a:tc>
                <a:tc>
                  <a:txBody>
                    <a:bodyPr/>
                    <a:lstStyle/>
                    <a:p>
                      <a:r>
                        <a:rPr lang="fr-BE" sz="2200" dirty="0" smtClean="0"/>
                        <a:t>Farine</a:t>
                      </a:r>
                      <a:endParaRPr lang="fr-BE" sz="2200" dirty="0"/>
                    </a:p>
                  </a:txBody>
                  <a:tcPr/>
                </a:tc>
                <a:tc>
                  <a:txBody>
                    <a:bodyPr/>
                    <a:lstStyle/>
                    <a:p>
                      <a:pPr algn="ctr"/>
                      <a:r>
                        <a:rPr lang="fr-BE" sz="2200" dirty="0" smtClean="0"/>
                        <a:t>3</a:t>
                      </a:r>
                      <a:endParaRPr lang="fr-BE" sz="2200" dirty="0"/>
                    </a:p>
                  </a:txBody>
                  <a:tcPr/>
                </a:tc>
                <a:tc>
                  <a:txBody>
                    <a:bodyPr/>
                    <a:lstStyle/>
                    <a:p>
                      <a:pPr algn="ctr"/>
                      <a:r>
                        <a:rPr lang="fr-BE" sz="2200" dirty="0" smtClean="0"/>
                        <a:t>2</a:t>
                      </a:r>
                      <a:endParaRPr lang="fr-BE" sz="2200" dirty="0"/>
                    </a:p>
                  </a:txBody>
                  <a:tcPr/>
                </a:tc>
                <a:tc>
                  <a:txBody>
                    <a:bodyPr/>
                    <a:lstStyle/>
                    <a:p>
                      <a:pPr algn="ctr"/>
                      <a:r>
                        <a:rPr lang="fr-BE" sz="2200" dirty="0" smtClean="0"/>
                        <a:t>1</a:t>
                      </a:r>
                      <a:endParaRPr lang="fr-BE" sz="2200" dirty="0"/>
                    </a:p>
                  </a:txBody>
                  <a:tcPr/>
                </a:tc>
              </a:tr>
              <a:tr h="915411">
                <a:tc>
                  <a:txBody>
                    <a:bodyPr/>
                    <a:lstStyle/>
                    <a:p>
                      <a:r>
                        <a:rPr lang="fr-BE" sz="2200" dirty="0" smtClean="0"/>
                        <a:t>2.Boulangerie</a:t>
                      </a:r>
                      <a:r>
                        <a:rPr lang="fr-BE" sz="2200" baseline="0" dirty="0" smtClean="0"/>
                        <a:t> industrielle</a:t>
                      </a:r>
                    </a:p>
                    <a:p>
                      <a:endParaRPr lang="fr-BE" sz="2200" dirty="0"/>
                    </a:p>
                  </a:txBody>
                  <a:tcPr/>
                </a:tc>
                <a:tc>
                  <a:txBody>
                    <a:bodyPr/>
                    <a:lstStyle/>
                    <a:p>
                      <a:r>
                        <a:rPr lang="fr-BE" sz="2200" dirty="0" smtClean="0"/>
                        <a:t>Pain</a:t>
                      </a:r>
                      <a:endParaRPr lang="fr-BE" sz="2200" dirty="0"/>
                    </a:p>
                  </a:txBody>
                  <a:tcPr/>
                </a:tc>
                <a:tc>
                  <a:txBody>
                    <a:bodyPr/>
                    <a:lstStyle/>
                    <a:p>
                      <a:pPr algn="ctr"/>
                      <a:r>
                        <a:rPr lang="fr-BE" sz="2200" dirty="0" smtClean="0"/>
                        <a:t>5</a:t>
                      </a:r>
                      <a:endParaRPr lang="fr-BE" sz="2200" dirty="0"/>
                    </a:p>
                  </a:txBody>
                  <a:tcPr/>
                </a:tc>
                <a:tc>
                  <a:txBody>
                    <a:bodyPr/>
                    <a:lstStyle/>
                    <a:p>
                      <a:pPr algn="ctr"/>
                      <a:r>
                        <a:rPr lang="fr-BE" sz="2200" dirty="0" smtClean="0"/>
                        <a:t>3</a:t>
                      </a:r>
                      <a:endParaRPr lang="fr-BE" sz="2200" dirty="0"/>
                    </a:p>
                  </a:txBody>
                  <a:tcPr/>
                </a:tc>
                <a:tc>
                  <a:txBody>
                    <a:bodyPr/>
                    <a:lstStyle/>
                    <a:p>
                      <a:pPr algn="ctr"/>
                      <a:r>
                        <a:rPr lang="fr-BE" sz="2200" dirty="0" smtClean="0"/>
                        <a:t>2</a:t>
                      </a:r>
                      <a:endParaRPr lang="fr-BE" sz="2200" dirty="0"/>
                    </a:p>
                  </a:txBody>
                  <a:tcPr/>
                </a:tc>
              </a:tr>
              <a:tr h="1195121">
                <a:tc>
                  <a:txBody>
                    <a:bodyPr/>
                    <a:lstStyle/>
                    <a:p>
                      <a:r>
                        <a:rPr lang="fr-BE" sz="2200" dirty="0" smtClean="0"/>
                        <a:t>3. Détaillant</a:t>
                      </a:r>
                    </a:p>
                    <a:p>
                      <a:endParaRPr lang="fr-BE" sz="2200" dirty="0"/>
                    </a:p>
                  </a:txBody>
                  <a:tcPr/>
                </a:tc>
                <a:tc>
                  <a:txBody>
                    <a:bodyPr/>
                    <a:lstStyle/>
                    <a:p>
                      <a:r>
                        <a:rPr lang="fr-BE" sz="2200" dirty="0" smtClean="0"/>
                        <a:t>Pain au détail</a:t>
                      </a:r>
                    </a:p>
                    <a:p>
                      <a:endParaRPr lang="fr-BE" sz="2200" dirty="0"/>
                    </a:p>
                  </a:txBody>
                  <a:tcPr/>
                </a:tc>
                <a:tc>
                  <a:txBody>
                    <a:bodyPr/>
                    <a:lstStyle/>
                    <a:p>
                      <a:pPr algn="ctr"/>
                      <a:r>
                        <a:rPr lang="fr-BE" sz="2200" dirty="0" smtClean="0"/>
                        <a:t>10 </a:t>
                      </a:r>
                      <a:endParaRPr lang="fr-BE" sz="2200" dirty="0"/>
                    </a:p>
                  </a:txBody>
                  <a:tcPr/>
                </a:tc>
                <a:tc>
                  <a:txBody>
                    <a:bodyPr/>
                    <a:lstStyle/>
                    <a:p>
                      <a:pPr algn="ctr"/>
                      <a:r>
                        <a:rPr lang="fr-BE" sz="2200" dirty="0" smtClean="0"/>
                        <a:t>5</a:t>
                      </a:r>
                      <a:endParaRPr lang="fr-BE" sz="2200" dirty="0"/>
                    </a:p>
                  </a:txBody>
                  <a:tcPr/>
                </a:tc>
                <a:tc>
                  <a:txBody>
                    <a:bodyPr/>
                    <a:lstStyle/>
                    <a:p>
                      <a:pPr algn="ctr"/>
                      <a:r>
                        <a:rPr lang="fr-BE" sz="2200" dirty="0" smtClean="0"/>
                        <a:t>5 </a:t>
                      </a:r>
                    </a:p>
                    <a:p>
                      <a:pPr algn="ctr"/>
                      <a:endParaRPr lang="fr-BE" sz="2200" dirty="0" smtClean="0"/>
                    </a:p>
                  </a:txBody>
                  <a:tcPr/>
                </a:tc>
              </a:tr>
              <a:tr h="635702">
                <a:tc>
                  <a:txBody>
                    <a:bodyPr/>
                    <a:lstStyle/>
                    <a:p>
                      <a:r>
                        <a:rPr lang="fr-BE" sz="2200" dirty="0" smtClean="0"/>
                        <a:t>Valeur du produit final </a:t>
                      </a:r>
                      <a:endParaRPr lang="fr-BE" sz="2200" dirty="0"/>
                    </a:p>
                  </a:txBody>
                  <a:tcPr/>
                </a:tc>
                <a:tc>
                  <a:txBody>
                    <a:bodyPr/>
                    <a:lstStyle/>
                    <a:p>
                      <a:endParaRPr lang="fr-BE" sz="2200" dirty="0"/>
                    </a:p>
                  </a:txBody>
                  <a:tcPr/>
                </a:tc>
                <a:tc>
                  <a:txBody>
                    <a:bodyPr/>
                    <a:lstStyle/>
                    <a:p>
                      <a:pPr algn="ctr"/>
                      <a:r>
                        <a:rPr lang="fr-BE" sz="2200" dirty="0" smtClean="0"/>
                        <a:t>20,5 </a:t>
                      </a:r>
                      <a:endParaRPr lang="fr-BE" sz="2200" dirty="0"/>
                    </a:p>
                  </a:txBody>
                  <a:tcPr/>
                </a:tc>
                <a:tc>
                  <a:txBody>
                    <a:bodyPr/>
                    <a:lstStyle/>
                    <a:p>
                      <a:pPr algn="ctr"/>
                      <a:r>
                        <a:rPr lang="fr-BE" sz="2200" dirty="0" smtClean="0"/>
                        <a:t>10,5 </a:t>
                      </a:r>
                      <a:endParaRPr lang="fr-BE" sz="2200" dirty="0"/>
                    </a:p>
                  </a:txBody>
                  <a:tcPr/>
                </a:tc>
                <a:tc>
                  <a:txBody>
                    <a:bodyPr/>
                    <a:lstStyle/>
                    <a:p>
                      <a:pPr algn="ctr"/>
                      <a:r>
                        <a:rPr lang="fr-BE" sz="2200" dirty="0" smtClean="0"/>
                        <a:t>10</a:t>
                      </a:r>
                      <a:endParaRPr lang="fr-BE" sz="2200" dirty="0"/>
                    </a:p>
                  </a:txBody>
                  <a:tcPr/>
                </a:tc>
              </a:tr>
            </a:tbl>
          </a:graphicData>
        </a:graphic>
      </p:graphicFrame>
      <p:sp>
        <p:nvSpPr>
          <p:cNvPr id="4" name="Espace réservé du numéro de diapositive 3"/>
          <p:cNvSpPr>
            <a:spLocks noGrp="1"/>
          </p:cNvSpPr>
          <p:nvPr>
            <p:ph type="sldNum" sz="quarter" idx="12"/>
          </p:nvPr>
        </p:nvSpPr>
        <p:spPr/>
        <p:txBody>
          <a:bodyPr/>
          <a:lstStyle/>
          <a:p>
            <a:fld id="{0426041A-DC87-4D86-BA6C-C715031E0DD5}" type="slidenum">
              <a:rPr lang="fr-BE" smtClean="0"/>
              <a:pPr/>
              <a:t>24</a:t>
            </a:fld>
            <a:endParaRPr lang="fr-BE"/>
          </a:p>
        </p:txBody>
      </p:sp>
    </p:spTree>
    <p:extLst>
      <p:ext uri="{BB962C8B-B14F-4D97-AF65-F5344CB8AC3E}">
        <p14:creationId xmlns:p14="http://schemas.microsoft.com/office/powerpoint/2010/main" val="3823227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30992"/>
          </a:xfrm>
        </p:spPr>
        <p:txBody>
          <a:bodyPr>
            <a:normAutofit fontScale="90000"/>
          </a:bodyPr>
          <a:lstStyle/>
          <a:p>
            <a:r>
              <a:rPr lang="fr-BE" dirty="0" smtClean="0">
                <a:solidFill>
                  <a:srgbClr val="FF0000"/>
                </a:solidFill>
              </a:rPr>
              <a:t>Le PNB </a:t>
            </a:r>
            <a:endParaRPr lang="fr-BE" dirty="0">
              <a:solidFill>
                <a:srgbClr val="FF0000"/>
              </a:solidFill>
            </a:endParaRPr>
          </a:p>
        </p:txBody>
      </p:sp>
      <p:sp>
        <p:nvSpPr>
          <p:cNvPr id="3" name="Espace réservé du contenu 2"/>
          <p:cNvSpPr>
            <a:spLocks noGrp="1"/>
          </p:cNvSpPr>
          <p:nvPr>
            <p:ph idx="1"/>
          </p:nvPr>
        </p:nvSpPr>
        <p:spPr>
          <a:xfrm>
            <a:off x="756920" y="875160"/>
            <a:ext cx="10515600" cy="5846315"/>
          </a:xfrm>
        </p:spPr>
        <p:txBody>
          <a:bodyPr>
            <a:normAutofit fontScale="92500" lnSpcReduction="20000"/>
          </a:bodyPr>
          <a:lstStyle/>
          <a:p>
            <a:pPr marL="0" indent="0">
              <a:buNone/>
            </a:pPr>
            <a:r>
              <a:rPr lang="fr-BE" dirty="0" smtClean="0"/>
              <a:t>On constate que la VA du produit final = la somme des VA des branches d’activités qui sont intervenues dans la production.</a:t>
            </a:r>
          </a:p>
          <a:p>
            <a:pPr marL="0" indent="0">
              <a:buNone/>
            </a:pPr>
            <a:r>
              <a:rPr lang="fr-BE" dirty="0" smtClean="0"/>
              <a:t>Pour calculer le </a:t>
            </a:r>
            <a:r>
              <a:rPr lang="fr-BE" b="1" dirty="0">
                <a:solidFill>
                  <a:srgbClr val="7030A0"/>
                </a:solidFill>
              </a:rPr>
              <a:t>PNB</a:t>
            </a:r>
            <a:r>
              <a:rPr lang="fr-BE" dirty="0"/>
              <a:t> </a:t>
            </a:r>
            <a:r>
              <a:rPr lang="fr-BE" dirty="0" smtClean="0"/>
              <a:t>(« production </a:t>
            </a:r>
            <a:r>
              <a:rPr lang="fr-BE" dirty="0"/>
              <a:t>annuelle de richesses </a:t>
            </a:r>
            <a:r>
              <a:rPr lang="fr-BE" dirty="0" smtClean="0"/>
              <a:t>– valeur </a:t>
            </a:r>
            <a:r>
              <a:rPr lang="fr-BE" dirty="0"/>
              <a:t>des biens et services créés, moins valeur des biens et services détruits ou transformés durant le processus de </a:t>
            </a:r>
            <a:r>
              <a:rPr lang="fr-BE" dirty="0" smtClean="0"/>
              <a:t>production – créées </a:t>
            </a:r>
            <a:r>
              <a:rPr lang="fr-BE" dirty="0"/>
              <a:t>par un pays, que cette production se déroule sur le sol national ou à </a:t>
            </a:r>
            <a:r>
              <a:rPr lang="fr-BE" dirty="0" smtClean="0"/>
              <a:t>l'étranger), le comptable national ajoute les VA de toutes les entreprises qui dépendent du pays concernés.</a:t>
            </a:r>
          </a:p>
          <a:p>
            <a:pPr marL="0" indent="0">
              <a:buNone/>
            </a:pPr>
            <a:r>
              <a:rPr lang="fr-BE" dirty="0" smtClean="0"/>
              <a:t>On peut distinguer le </a:t>
            </a:r>
            <a:r>
              <a:rPr lang="fr-BE" dirty="0" err="1" smtClean="0"/>
              <a:t>PNBrut</a:t>
            </a:r>
            <a:r>
              <a:rPr lang="fr-BE" dirty="0" smtClean="0"/>
              <a:t> </a:t>
            </a:r>
            <a:r>
              <a:rPr lang="fr-BE" dirty="0" smtClean="0"/>
              <a:t>et le </a:t>
            </a:r>
            <a:r>
              <a:rPr lang="fr-BE" dirty="0" err="1" smtClean="0"/>
              <a:t>PNNet</a:t>
            </a:r>
            <a:r>
              <a:rPr lang="fr-BE" dirty="0" smtClean="0"/>
              <a:t> = PNB – Amortissements</a:t>
            </a:r>
          </a:p>
          <a:p>
            <a:pPr marL="0" indent="0">
              <a:buNone/>
            </a:pPr>
            <a:r>
              <a:rPr lang="fr-BE" dirty="0" smtClean="0"/>
              <a:t>La </a:t>
            </a:r>
            <a:r>
              <a:rPr lang="fr-BE" b="1" dirty="0" smtClean="0">
                <a:solidFill>
                  <a:srgbClr val="7030A0"/>
                </a:solidFill>
              </a:rPr>
              <a:t>Dépense Nationale</a:t>
            </a:r>
            <a:r>
              <a:rPr lang="fr-BE" dirty="0" smtClean="0"/>
              <a:t>, 3</a:t>
            </a:r>
            <a:r>
              <a:rPr lang="fr-BE" baseline="30000" dirty="0" smtClean="0"/>
              <a:t>e</a:t>
            </a:r>
            <a:r>
              <a:rPr lang="fr-BE" dirty="0" smtClean="0"/>
              <a:t> manière de mesurer l’activité économique, mesure tout ce qui est consommé soit :</a:t>
            </a:r>
          </a:p>
          <a:p>
            <a:pPr>
              <a:buFontTx/>
              <a:buChar char="-"/>
            </a:pPr>
            <a:r>
              <a:rPr lang="fr-BE" dirty="0"/>
              <a:t>l</a:t>
            </a:r>
            <a:r>
              <a:rPr lang="fr-BE" dirty="0" smtClean="0"/>
              <a:t>a consommation des particuliers ;</a:t>
            </a:r>
          </a:p>
          <a:p>
            <a:pPr>
              <a:buFontTx/>
              <a:buChar char="-"/>
            </a:pPr>
            <a:r>
              <a:rPr lang="fr-BE" dirty="0" smtClean="0"/>
              <a:t>les investissements des entreprises et les accroissements de stocks = la formation brute de capital </a:t>
            </a:r>
            <a:r>
              <a:rPr lang="fr-BE" dirty="0" smtClean="0"/>
              <a:t>fixe.</a:t>
            </a:r>
          </a:p>
          <a:p>
            <a:pPr marL="0" indent="0">
              <a:buNone/>
            </a:pPr>
            <a:r>
              <a:rPr lang="fr-BE" dirty="0" smtClean="0"/>
              <a:t>Le comptable national peut donc s’assurer de la cohérence de ses calculs car le PNN </a:t>
            </a:r>
            <a:r>
              <a:rPr lang="fr-BE" dirty="0" smtClean="0"/>
              <a:t>= Revenu national = Dépense nationale . ( en économie </a:t>
            </a:r>
            <a:r>
              <a:rPr lang="fr-BE" dirty="0" smtClean="0"/>
              <a:t>fermée) Ces égalités exigent que E </a:t>
            </a:r>
            <a:r>
              <a:rPr lang="fr-BE" dirty="0" smtClean="0"/>
              <a:t>= </a:t>
            </a:r>
            <a:r>
              <a:rPr lang="fr-BE" dirty="0" smtClean="0"/>
              <a:t>I.   (on peut estimer la thésaurisation, l’économie noire ou illicite, ...)</a:t>
            </a:r>
            <a:endParaRPr lang="fr-BE" dirty="0" smtClean="0"/>
          </a:p>
          <a:p>
            <a:pPr>
              <a:buFontTx/>
              <a:buChar char="-"/>
            </a:pPr>
            <a:endParaRPr lang="fr-BE" dirty="0" smtClean="0"/>
          </a:p>
          <a:p>
            <a:pPr marL="0" indent="0">
              <a:buNone/>
            </a:pPr>
            <a:endParaRPr lang="fr-BE" dirty="0" smtClean="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25</a:t>
            </a:fld>
            <a:endParaRPr lang="fr-BE"/>
          </a:p>
        </p:txBody>
      </p:sp>
    </p:spTree>
    <p:extLst>
      <p:ext uri="{BB962C8B-B14F-4D97-AF65-F5344CB8AC3E}">
        <p14:creationId xmlns:p14="http://schemas.microsoft.com/office/powerpoint/2010/main" val="1661302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26041A-DC87-4D86-BA6C-C715031E0DD5}" type="slidenum">
              <a:rPr lang="fr-BE" smtClean="0"/>
              <a:pPr/>
              <a:t>26</a:t>
            </a:fld>
            <a:endParaRPr lang="fr-BE"/>
          </a:p>
        </p:txBody>
      </p:sp>
      <p:pic>
        <p:nvPicPr>
          <p:cNvPr id="5" name="Image 4"/>
          <p:cNvPicPr>
            <a:picLocks noChangeAspect="1"/>
          </p:cNvPicPr>
          <p:nvPr/>
        </p:nvPicPr>
        <p:blipFill>
          <a:blip r:embed="rId2"/>
          <a:stretch>
            <a:fillRect/>
          </a:stretch>
        </p:blipFill>
        <p:spPr>
          <a:xfrm>
            <a:off x="3815624" y="75147"/>
            <a:ext cx="4623813" cy="6770767"/>
          </a:xfrm>
          <a:prstGeom prst="rect">
            <a:avLst/>
          </a:prstGeom>
        </p:spPr>
      </p:pic>
    </p:spTree>
    <p:extLst>
      <p:ext uri="{BB962C8B-B14F-4D97-AF65-F5344CB8AC3E}">
        <p14:creationId xmlns:p14="http://schemas.microsoft.com/office/powerpoint/2010/main" val="4171442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26041A-DC87-4D86-BA6C-C715031E0DD5}" type="slidenum">
              <a:rPr lang="fr-BE" smtClean="0"/>
              <a:pPr/>
              <a:t>27</a:t>
            </a:fld>
            <a:endParaRPr lang="fr-BE"/>
          </a:p>
        </p:txBody>
      </p:sp>
      <p:pic>
        <p:nvPicPr>
          <p:cNvPr id="3" name="Image 2"/>
          <p:cNvPicPr>
            <a:picLocks noChangeAspect="1"/>
          </p:cNvPicPr>
          <p:nvPr/>
        </p:nvPicPr>
        <p:blipFill>
          <a:blip r:embed="rId2"/>
          <a:stretch>
            <a:fillRect/>
          </a:stretch>
        </p:blipFill>
        <p:spPr>
          <a:xfrm>
            <a:off x="501785" y="435304"/>
            <a:ext cx="5182736" cy="5919657"/>
          </a:xfrm>
          <a:prstGeom prst="rect">
            <a:avLst/>
          </a:prstGeom>
        </p:spPr>
      </p:pic>
      <p:pic>
        <p:nvPicPr>
          <p:cNvPr id="6" name="Image 5"/>
          <p:cNvPicPr>
            <a:picLocks noChangeAspect="1"/>
          </p:cNvPicPr>
          <p:nvPr/>
        </p:nvPicPr>
        <p:blipFill>
          <a:blip r:embed="rId3"/>
          <a:stretch>
            <a:fillRect/>
          </a:stretch>
        </p:blipFill>
        <p:spPr>
          <a:xfrm>
            <a:off x="5996633" y="2940306"/>
            <a:ext cx="5385980" cy="3709313"/>
          </a:xfrm>
          <a:prstGeom prst="rect">
            <a:avLst/>
          </a:prstGeom>
        </p:spPr>
      </p:pic>
    </p:spTree>
    <p:extLst>
      <p:ext uri="{BB962C8B-B14F-4D97-AF65-F5344CB8AC3E}">
        <p14:creationId xmlns:p14="http://schemas.microsoft.com/office/powerpoint/2010/main" val="2950303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7518" y="203762"/>
            <a:ext cx="11049000" cy="656850"/>
          </a:xfrm>
        </p:spPr>
        <p:txBody>
          <a:bodyPr>
            <a:normAutofit fontScale="90000"/>
          </a:bodyPr>
          <a:lstStyle/>
          <a:p>
            <a:r>
              <a:rPr lang="fr-BE" dirty="0">
                <a:solidFill>
                  <a:srgbClr val="FF0000"/>
                </a:solidFill>
              </a:rPr>
              <a:t>Multiplicateur, accélérateur et </a:t>
            </a:r>
            <a:r>
              <a:rPr lang="fr-BE" dirty="0" smtClean="0">
                <a:solidFill>
                  <a:srgbClr val="FF0000"/>
                </a:solidFill>
              </a:rPr>
              <a:t>cycle</a:t>
            </a:r>
            <a:endParaRPr lang="fr-BE" dirty="0">
              <a:solidFill>
                <a:srgbClr val="FF0000"/>
              </a:solidFill>
            </a:endParaRPr>
          </a:p>
        </p:txBody>
      </p:sp>
      <p:sp>
        <p:nvSpPr>
          <p:cNvPr id="4" name="Espace réservé du contenu 3"/>
          <p:cNvSpPr>
            <a:spLocks noGrp="1"/>
          </p:cNvSpPr>
          <p:nvPr>
            <p:ph idx="1"/>
          </p:nvPr>
        </p:nvSpPr>
        <p:spPr>
          <a:xfrm>
            <a:off x="838200" y="1021976"/>
            <a:ext cx="11049000" cy="5334374"/>
          </a:xfrm>
        </p:spPr>
        <p:txBody>
          <a:bodyPr>
            <a:normAutofit fontScale="92500" lnSpcReduction="20000"/>
          </a:bodyPr>
          <a:lstStyle/>
          <a:p>
            <a:r>
              <a:rPr lang="fr-BE" dirty="0" smtClean="0"/>
              <a:t>Exemple d’épargne forcée -&gt; macroéconomie </a:t>
            </a:r>
            <a:r>
              <a:rPr lang="fr-BE" dirty="0"/>
              <a:t>et microéconomie</a:t>
            </a:r>
            <a:r>
              <a:rPr lang="fr-BE" dirty="0" smtClean="0"/>
              <a:t>.</a:t>
            </a:r>
          </a:p>
          <a:p>
            <a:r>
              <a:rPr lang="fr-BE" dirty="0" smtClean="0"/>
              <a:t>La </a:t>
            </a:r>
            <a:r>
              <a:rPr lang="fr-BE" dirty="0"/>
              <a:t>propension à consommer </a:t>
            </a:r>
            <a:r>
              <a:rPr lang="fr-BE" dirty="0" smtClean="0"/>
              <a:t>de </a:t>
            </a:r>
            <a:r>
              <a:rPr lang="fr-BE" dirty="0"/>
              <a:t>80% </a:t>
            </a:r>
            <a:r>
              <a:rPr lang="fr-BE" dirty="0" smtClean="0"/>
              <a:t>signifie que (C=0,8 </a:t>
            </a:r>
            <a:r>
              <a:rPr lang="fr-BE" dirty="0"/>
              <a:t>*R)</a:t>
            </a:r>
            <a:endParaRPr lang="fr-BE" dirty="0" smtClean="0"/>
          </a:p>
          <a:p>
            <a:r>
              <a:rPr lang="fr-BE" dirty="0" smtClean="0"/>
              <a:t>Keynes a montré que si on injectait un investissement supplémentaire de 10 milliards dans une telle économie, il allait provoquer, après  accroissement de l’activité et plusieurs cycles de l’argent, une augmentation du RN de 10+8+6,4+5,12+4,1 + ...= 50.  Le </a:t>
            </a:r>
            <a:r>
              <a:rPr lang="fr-BE" b="1" dirty="0" smtClean="0"/>
              <a:t>Multiplicateur </a:t>
            </a:r>
            <a:r>
              <a:rPr lang="fr-BE" dirty="0" smtClean="0"/>
              <a:t>(d’un investissement) = 1/(1-0,8)=1/0,2=1/(2/10)=5.  </a:t>
            </a:r>
          </a:p>
          <a:p>
            <a:r>
              <a:rPr lang="fr-BE" dirty="0" smtClean="0"/>
              <a:t>Dans une économie en expansion, si la croissance nécessite de faire des investissements supplémentaires, la demande de produire des machines va entrainer une accélération vive de la demande globale. Et inversement, lorsque les nouvelles machines seront installées, on pourra arrêter la production de machines et on aura une décélération de l’activité économique.</a:t>
            </a:r>
          </a:p>
          <a:p>
            <a:r>
              <a:rPr lang="fr-BE" dirty="0" smtClean="0"/>
              <a:t>Les cycles conjoncturels de hausse et baisse de l’activité résultent du fonctionnement en double circuit.</a:t>
            </a:r>
          </a:p>
          <a:p>
            <a:r>
              <a:rPr lang="fr-BE" dirty="0" smtClean="0"/>
              <a:t>Une économie productrice de machines et biens intermédiaires comme la Wallonie connait donc une activité fortement cyclique.  </a:t>
            </a:r>
            <a:endParaRPr lang="fr-BE" dirty="0"/>
          </a:p>
        </p:txBody>
      </p:sp>
      <p:sp>
        <p:nvSpPr>
          <p:cNvPr id="2" name="Espace réservé du numéro de diapositive 1"/>
          <p:cNvSpPr>
            <a:spLocks noGrp="1"/>
          </p:cNvSpPr>
          <p:nvPr>
            <p:ph type="sldNum" sz="quarter" idx="12"/>
          </p:nvPr>
        </p:nvSpPr>
        <p:spPr/>
        <p:txBody>
          <a:bodyPr/>
          <a:lstStyle/>
          <a:p>
            <a:fld id="{0426041A-DC87-4D86-BA6C-C715031E0DD5}" type="slidenum">
              <a:rPr lang="fr-BE" smtClean="0"/>
              <a:pPr/>
              <a:t>28</a:t>
            </a:fld>
            <a:endParaRPr lang="fr-BE"/>
          </a:p>
        </p:txBody>
      </p:sp>
    </p:spTree>
    <p:extLst>
      <p:ext uri="{BB962C8B-B14F-4D97-AF65-F5344CB8AC3E}">
        <p14:creationId xmlns:p14="http://schemas.microsoft.com/office/powerpoint/2010/main" val="3117215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10515600" cy="749997"/>
          </a:xfrm>
        </p:spPr>
        <p:txBody>
          <a:bodyPr>
            <a:normAutofit/>
          </a:bodyPr>
          <a:lstStyle/>
          <a:p>
            <a:r>
              <a:rPr lang="fr-BE" dirty="0" smtClean="0">
                <a:solidFill>
                  <a:srgbClr val="FF0000"/>
                </a:solidFill>
              </a:rPr>
              <a:t>Critiques du PIB : redéfinir la prospérité</a:t>
            </a:r>
            <a:endParaRPr lang="fr-BE" dirty="0">
              <a:solidFill>
                <a:srgbClr val="FF0000"/>
              </a:solidFill>
            </a:endParaRPr>
          </a:p>
        </p:txBody>
      </p:sp>
      <p:sp>
        <p:nvSpPr>
          <p:cNvPr id="5" name="Espace réservé du contenu 4"/>
          <p:cNvSpPr>
            <a:spLocks noGrp="1"/>
          </p:cNvSpPr>
          <p:nvPr>
            <p:ph sz="half" idx="1"/>
          </p:nvPr>
        </p:nvSpPr>
        <p:spPr>
          <a:xfrm>
            <a:off x="133815" y="1271239"/>
            <a:ext cx="5885985" cy="5450236"/>
          </a:xfrm>
        </p:spPr>
        <p:txBody>
          <a:bodyPr>
            <a:normAutofit fontScale="92500"/>
          </a:bodyPr>
          <a:lstStyle/>
          <a:p>
            <a:r>
              <a:rPr lang="fr-BE" dirty="0" smtClean="0"/>
              <a:t>Le </a:t>
            </a:r>
            <a:r>
              <a:rPr lang="fr-BE" dirty="0" smtClean="0"/>
              <a:t>PIB=(Q x px) </a:t>
            </a:r>
            <a:r>
              <a:rPr lang="fr-BE" dirty="0" smtClean="0"/>
              <a:t>ne mesure ni l’utilité ni la satisfaction. Ainsi, il inclut la pollution atmosphérique, la pub pour cigarettes,... </a:t>
            </a:r>
          </a:p>
          <a:p>
            <a:r>
              <a:rPr lang="fr-BE" dirty="0" smtClean="0"/>
              <a:t>On doit considérer le PIB/habitant,  population croissante ou pas.</a:t>
            </a:r>
          </a:p>
          <a:p>
            <a:r>
              <a:rPr lang="fr-BE" dirty="0" smtClean="0"/>
              <a:t>L’IPV = Indicateur de Progrès Véritable = </a:t>
            </a:r>
            <a:r>
              <a:rPr lang="fr-BE" dirty="0" smtClean="0"/>
              <a:t>PIB + activité bénévoles </a:t>
            </a:r>
            <a:r>
              <a:rPr lang="fr-BE" dirty="0" smtClean="0"/>
              <a:t>– ‘dépenses défensives’ (résultant </a:t>
            </a:r>
            <a:r>
              <a:rPr lang="fr-BE" dirty="0" smtClean="0"/>
              <a:t>des dégâts sociaux : </a:t>
            </a:r>
            <a:r>
              <a:rPr lang="fr-BE" dirty="0" err="1" smtClean="0"/>
              <a:t>chomage</a:t>
            </a:r>
            <a:r>
              <a:rPr lang="fr-BE" dirty="0" smtClean="0"/>
              <a:t> délits, accidents, ... ) et les coûts externes (dommage à l’environnement, ...) .  </a:t>
            </a:r>
            <a:endParaRPr lang="fr-BE" dirty="0" smtClean="0"/>
          </a:p>
          <a:p>
            <a:r>
              <a:rPr lang="fr-BE" dirty="0" smtClean="0"/>
              <a:t>PIB/</a:t>
            </a:r>
            <a:r>
              <a:rPr lang="fr-BE" dirty="0" err="1"/>
              <a:t>h</a:t>
            </a:r>
            <a:r>
              <a:rPr lang="fr-BE" dirty="0" err="1" smtClean="0"/>
              <a:t>ab</a:t>
            </a:r>
            <a:r>
              <a:rPr lang="fr-BE" dirty="0" smtClean="0"/>
              <a:t> croit de 1950 à 2008 à 2,3%/an</a:t>
            </a:r>
          </a:p>
          <a:p>
            <a:r>
              <a:rPr lang="fr-BE" dirty="0" smtClean="0"/>
              <a:t>IPV diminue de 0,3%/an depuis 1970.</a:t>
            </a:r>
          </a:p>
          <a:p>
            <a:endParaRPr lang="fr-BE" dirty="0"/>
          </a:p>
        </p:txBody>
      </p:sp>
      <p:sp>
        <p:nvSpPr>
          <p:cNvPr id="6" name="Espace réservé du contenu 5"/>
          <p:cNvSpPr>
            <a:spLocks noGrp="1"/>
          </p:cNvSpPr>
          <p:nvPr>
            <p:ph sz="half" idx="2"/>
          </p:nvPr>
        </p:nvSpPr>
        <p:spPr>
          <a:xfrm>
            <a:off x="6172200" y="1271239"/>
            <a:ext cx="5181600" cy="4905724"/>
          </a:xfrm>
        </p:spPr>
        <p:txBody>
          <a:bodyPr>
            <a:normAutofit fontScale="92500"/>
          </a:bodyPr>
          <a:lstStyle/>
          <a:p>
            <a:r>
              <a:rPr lang="fr-BE" dirty="0" smtClean="0"/>
              <a:t>Graphe 3.1 R/</a:t>
            </a:r>
            <a:r>
              <a:rPr lang="fr-BE" dirty="0" err="1" smtClean="0"/>
              <a:t>hab</a:t>
            </a:r>
            <a:r>
              <a:rPr lang="fr-BE" dirty="0" smtClean="0"/>
              <a:t> et IPV</a:t>
            </a:r>
            <a:endParaRPr lang="fr-BE" dirty="0"/>
          </a:p>
        </p:txBody>
      </p:sp>
      <p:sp>
        <p:nvSpPr>
          <p:cNvPr id="2" name="Espace réservé du numéro de diapositive 1"/>
          <p:cNvSpPr>
            <a:spLocks noGrp="1"/>
          </p:cNvSpPr>
          <p:nvPr>
            <p:ph type="sldNum" sz="quarter" idx="12"/>
          </p:nvPr>
        </p:nvSpPr>
        <p:spPr/>
        <p:txBody>
          <a:bodyPr/>
          <a:lstStyle/>
          <a:p>
            <a:fld id="{0426041A-DC87-4D86-BA6C-C715031E0DD5}" type="slidenum">
              <a:rPr lang="fr-BE" smtClean="0"/>
              <a:pPr/>
              <a:t>29</a:t>
            </a:fld>
            <a:endParaRPr lang="fr-BE"/>
          </a:p>
        </p:txBody>
      </p:sp>
      <p:pic>
        <p:nvPicPr>
          <p:cNvPr id="4" name="Image 3"/>
          <p:cNvPicPr>
            <a:picLocks noChangeAspect="1"/>
          </p:cNvPicPr>
          <p:nvPr/>
        </p:nvPicPr>
        <p:blipFill>
          <a:blip r:embed="rId2"/>
          <a:stretch>
            <a:fillRect/>
          </a:stretch>
        </p:blipFill>
        <p:spPr>
          <a:xfrm>
            <a:off x="5996356" y="1377117"/>
            <a:ext cx="6151504" cy="4684462"/>
          </a:xfrm>
          <a:prstGeom prst="rect">
            <a:avLst/>
          </a:prstGeom>
        </p:spPr>
      </p:pic>
    </p:spTree>
    <p:extLst>
      <p:ext uri="{BB962C8B-B14F-4D97-AF65-F5344CB8AC3E}">
        <p14:creationId xmlns:p14="http://schemas.microsoft.com/office/powerpoint/2010/main" val="2142656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568412" y="365126"/>
            <a:ext cx="12192000" cy="1053953"/>
          </a:xfrm>
        </p:spPr>
        <p:txBody>
          <a:bodyPr>
            <a:normAutofit fontScale="90000"/>
          </a:bodyPr>
          <a:lstStyle/>
          <a:p>
            <a:r>
              <a:rPr lang="fr-BE" b="1" dirty="0" smtClean="0">
                <a:solidFill>
                  <a:srgbClr val="FF0000"/>
                </a:solidFill>
              </a:rPr>
              <a:t/>
            </a:r>
            <a:br>
              <a:rPr lang="fr-BE" b="1" dirty="0" smtClean="0">
                <a:solidFill>
                  <a:srgbClr val="FF0000"/>
                </a:solidFill>
              </a:rPr>
            </a:br>
            <a:r>
              <a:rPr lang="fr-BE" b="1" dirty="0" smtClean="0"/>
              <a:t>Comprendre l’économie... Construisons-le </a:t>
            </a:r>
            <a:r>
              <a:rPr lang="fr-BE" b="1" dirty="0"/>
              <a:t>ensemble !</a:t>
            </a:r>
            <a:r>
              <a:rPr lang="fr-BE" dirty="0"/>
              <a:t/>
            </a:r>
            <a:br>
              <a:rPr lang="fr-BE" dirty="0"/>
            </a:br>
            <a:endParaRPr lang="fr-BE" dirty="0"/>
          </a:p>
        </p:txBody>
      </p:sp>
      <p:sp>
        <p:nvSpPr>
          <p:cNvPr id="7" name="Espace réservé du contenu 6"/>
          <p:cNvSpPr>
            <a:spLocks noGrp="1"/>
          </p:cNvSpPr>
          <p:nvPr>
            <p:ph idx="1"/>
          </p:nvPr>
        </p:nvSpPr>
        <p:spPr>
          <a:xfrm>
            <a:off x="925738" y="1359711"/>
            <a:ext cx="11266262" cy="5361763"/>
          </a:xfrm>
        </p:spPr>
        <p:txBody>
          <a:bodyPr>
            <a:normAutofit/>
          </a:bodyPr>
          <a:lstStyle/>
          <a:p>
            <a:r>
              <a:rPr lang="fr-BE" dirty="0" smtClean="0">
                <a:solidFill>
                  <a:srgbClr val="FF0000"/>
                </a:solidFill>
              </a:rPr>
              <a:t>OBJECTIF de la formation: </a:t>
            </a:r>
            <a:r>
              <a:rPr lang="fr-BE" dirty="0" err="1" smtClean="0"/>
              <a:t>Repair</a:t>
            </a:r>
            <a:r>
              <a:rPr lang="fr-BE" dirty="0" smtClean="0"/>
              <a:t> class de l’économie.</a:t>
            </a:r>
          </a:p>
          <a:p>
            <a:r>
              <a:rPr lang="fr-BE" dirty="0" smtClean="0"/>
              <a:t>Termes, idées mécanismes -&gt; explications simples sans langue de bois !</a:t>
            </a:r>
          </a:p>
          <a:p>
            <a:pPr marL="0" indent="0">
              <a:buNone/>
            </a:pPr>
            <a:endParaRPr lang="fr-BE" dirty="0" smtClean="0">
              <a:solidFill>
                <a:srgbClr val="FF0000"/>
              </a:solidFill>
            </a:endParaRPr>
          </a:p>
          <a:p>
            <a:r>
              <a:rPr lang="fr-BE" dirty="0" smtClean="0">
                <a:solidFill>
                  <a:srgbClr val="FF0000"/>
                </a:solidFill>
              </a:rPr>
              <a:t>CONTENU : 10 séances. 1/mois mardi de 19h30 à 21h30</a:t>
            </a:r>
          </a:p>
          <a:p>
            <a:pPr lvl="1"/>
            <a:r>
              <a:rPr lang="fr-BE" dirty="0" smtClean="0"/>
              <a:t>22 janvier: Introduction au cycle + économie, notions de base</a:t>
            </a:r>
          </a:p>
          <a:p>
            <a:pPr lvl="1"/>
            <a:r>
              <a:rPr lang="fr-BE" dirty="0" smtClean="0"/>
              <a:t>26 février: Circuits économiques, mécanismes, lois</a:t>
            </a:r>
          </a:p>
          <a:p>
            <a:pPr lvl="1"/>
            <a:r>
              <a:rPr lang="fr-BE" dirty="0" smtClean="0"/>
              <a:t>19 mars:  Simulation de la fiscalité avec jeu sur les impôts</a:t>
            </a:r>
          </a:p>
          <a:p>
            <a:pPr lvl="1"/>
            <a:r>
              <a:rPr lang="fr-BE" dirty="0" smtClean="0"/>
              <a:t>16 avril: Les impôts: À quoi servent-ils? Qui les paie? Une autre fiscalité est possible</a:t>
            </a:r>
          </a:p>
          <a:p>
            <a:pPr lvl="1"/>
            <a:r>
              <a:rPr lang="fr-BE" dirty="0" smtClean="0"/>
              <a:t>21 mai:  Monnaies citoyennes, accélérateurs de transition</a:t>
            </a:r>
          </a:p>
          <a:p>
            <a:pPr lvl="1"/>
            <a:r>
              <a:rPr lang="fr-BE" dirty="0" smtClean="0"/>
              <a:t>18 juin:  Une banque, ça sert à quoi? Comment ça fonctionne?</a:t>
            </a:r>
          </a:p>
          <a:p>
            <a:pPr marL="0" indent="0">
              <a:buNone/>
            </a:pPr>
            <a:r>
              <a:rPr lang="fr-BE" dirty="0" smtClean="0">
                <a:solidFill>
                  <a:srgbClr val="FF0000"/>
                </a:solidFill>
              </a:rPr>
              <a:t> </a:t>
            </a:r>
          </a:p>
          <a:p>
            <a:endParaRPr lang="fr-BE" dirty="0" smtClean="0">
              <a:solidFill>
                <a:srgbClr val="FF0000"/>
              </a:solidFill>
            </a:endParaRPr>
          </a:p>
          <a:p>
            <a:endParaRPr lang="fr-BE" dirty="0">
              <a:solidFill>
                <a:srgbClr val="FF0000"/>
              </a:solidFill>
            </a:endParaRPr>
          </a:p>
          <a:p>
            <a:endParaRPr lang="fr-BE" dirty="0" smtClean="0">
              <a:solidFill>
                <a:srgbClr val="FF0000"/>
              </a:solidFill>
            </a:endParaRPr>
          </a:p>
        </p:txBody>
      </p:sp>
      <p:sp>
        <p:nvSpPr>
          <p:cNvPr id="2" name="Espace réservé du numéro de diapositive 1"/>
          <p:cNvSpPr>
            <a:spLocks noGrp="1"/>
          </p:cNvSpPr>
          <p:nvPr>
            <p:ph type="sldNum" sz="quarter" idx="12"/>
          </p:nvPr>
        </p:nvSpPr>
        <p:spPr/>
        <p:txBody>
          <a:bodyPr/>
          <a:lstStyle/>
          <a:p>
            <a:r>
              <a:rPr lang="fr-BE" sz="1400" dirty="0" smtClean="0"/>
              <a:t>              </a:t>
            </a:r>
            <a:fld id="{0426041A-DC87-4D86-BA6C-C715031E0DD5}" type="slidenum">
              <a:rPr lang="fr-BE" sz="1400" smtClean="0"/>
              <a:pPr/>
              <a:t>3</a:t>
            </a:fld>
            <a:endParaRPr lang="fr-BE" sz="1400" dirty="0"/>
          </a:p>
        </p:txBody>
      </p:sp>
      <p:pic>
        <p:nvPicPr>
          <p:cNvPr id="5" name="Picture 4" descr="http://attac.be/images/af0e45f1.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4" y="5689038"/>
            <a:ext cx="676225" cy="1135548"/>
          </a:xfrm>
          <a:prstGeom prst="rect">
            <a:avLst/>
          </a:prstGeom>
          <a:solidFill>
            <a:srgbClr val="FF0000"/>
          </a:solidFill>
          <a:extLst/>
        </p:spPr>
      </p:pic>
    </p:spTree>
    <p:extLst>
      <p:ext uri="{BB962C8B-B14F-4D97-AF65-F5344CB8AC3E}">
        <p14:creationId xmlns:p14="http://schemas.microsoft.com/office/powerpoint/2010/main" val="2072148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5"/>
            <a:ext cx="10515600" cy="711507"/>
          </a:xfrm>
        </p:spPr>
        <p:txBody>
          <a:bodyPr/>
          <a:lstStyle/>
          <a:p>
            <a:r>
              <a:rPr lang="fr-BE" dirty="0" smtClean="0"/>
              <a:t>Bien-être subjectif (BES) et Revenu/habitant.</a:t>
            </a:r>
            <a:endParaRPr lang="fr-BE" dirty="0"/>
          </a:p>
        </p:txBody>
      </p:sp>
      <p:sp>
        <p:nvSpPr>
          <p:cNvPr id="4" name="Espace réservé du contenu 3"/>
          <p:cNvSpPr>
            <a:spLocks noGrp="1"/>
          </p:cNvSpPr>
          <p:nvPr>
            <p:ph sz="half" idx="1"/>
          </p:nvPr>
        </p:nvSpPr>
        <p:spPr>
          <a:xfrm>
            <a:off x="838200" y="1823461"/>
            <a:ext cx="5181600" cy="4532887"/>
          </a:xfrm>
        </p:spPr>
        <p:txBody>
          <a:bodyPr/>
          <a:lstStyle/>
          <a:p>
            <a:r>
              <a:rPr lang="fr-BE" dirty="0" smtClean="0"/>
              <a:t>BES -&gt; 2 questions : êtes-vous heureux? Et êtes-vous satisfait de votre vie ? 5x 1981 et 2007.</a:t>
            </a:r>
          </a:p>
          <a:p>
            <a:r>
              <a:rPr lang="fr-BE" dirty="0" smtClean="0"/>
              <a:t>Analyse des pistes causales. </a:t>
            </a:r>
            <a:endParaRPr lang="fr-BE" dirty="0"/>
          </a:p>
        </p:txBody>
      </p:sp>
      <p:pic>
        <p:nvPicPr>
          <p:cNvPr id="6" name="Espace réservé du contenu 5"/>
          <p:cNvPicPr>
            <a:picLocks noGrp="1" noChangeAspect="1"/>
          </p:cNvPicPr>
          <p:nvPr>
            <p:ph sz="half" idx="2"/>
          </p:nvPr>
        </p:nvPicPr>
        <p:blipFill>
          <a:blip r:embed="rId2"/>
          <a:stretch>
            <a:fillRect/>
          </a:stretch>
        </p:blipFill>
        <p:spPr>
          <a:xfrm>
            <a:off x="6489290" y="1823462"/>
            <a:ext cx="4732448" cy="4532887"/>
          </a:xfrm>
          <a:prstGeom prst="rect">
            <a:avLst/>
          </a:prstGeom>
        </p:spPr>
      </p:pic>
      <p:sp>
        <p:nvSpPr>
          <p:cNvPr id="2" name="Espace réservé du numéro de diapositive 1"/>
          <p:cNvSpPr>
            <a:spLocks noGrp="1"/>
          </p:cNvSpPr>
          <p:nvPr>
            <p:ph type="sldNum" sz="quarter" idx="12"/>
          </p:nvPr>
        </p:nvSpPr>
        <p:spPr/>
        <p:txBody>
          <a:bodyPr/>
          <a:lstStyle/>
          <a:p>
            <a:fld id="{0426041A-DC87-4D86-BA6C-C715031E0DD5}" type="slidenum">
              <a:rPr lang="fr-BE" smtClean="0"/>
              <a:pPr/>
              <a:t>30</a:t>
            </a:fld>
            <a:endParaRPr lang="fr-BE"/>
          </a:p>
        </p:txBody>
      </p:sp>
    </p:spTree>
    <p:extLst>
      <p:ext uri="{BB962C8B-B14F-4D97-AF65-F5344CB8AC3E}">
        <p14:creationId xmlns:p14="http://schemas.microsoft.com/office/powerpoint/2010/main" val="2284792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2475"/>
          </a:xfrm>
        </p:spPr>
        <p:txBody>
          <a:bodyPr/>
          <a:lstStyle/>
          <a:p>
            <a:r>
              <a:rPr lang="fr-BE" dirty="0" smtClean="0"/>
              <a:t>Indicateur de Bien-être (</a:t>
            </a:r>
            <a:r>
              <a:rPr lang="fr-BE" dirty="0" err="1" smtClean="0"/>
              <a:t>B.Féd.Plan</a:t>
            </a:r>
            <a:r>
              <a:rPr lang="fr-BE" dirty="0" smtClean="0"/>
              <a:t>)</a:t>
            </a:r>
            <a:endParaRPr lang="fr-BE" dirty="0"/>
          </a:p>
        </p:txBody>
      </p:sp>
      <p:pic>
        <p:nvPicPr>
          <p:cNvPr id="5" name="Espace réservé du contenu 4"/>
          <p:cNvPicPr>
            <a:picLocks noGrp="1" noChangeAspect="1"/>
          </p:cNvPicPr>
          <p:nvPr>
            <p:ph idx="1"/>
          </p:nvPr>
        </p:nvPicPr>
        <p:blipFill>
          <a:blip r:embed="rId2"/>
          <a:stretch>
            <a:fillRect/>
          </a:stretch>
        </p:blipFill>
        <p:spPr>
          <a:xfrm>
            <a:off x="6355644" y="1690688"/>
            <a:ext cx="4975581" cy="4780590"/>
          </a:xfrm>
          <a:prstGeom prst="rect">
            <a:avLst/>
          </a:prstGeom>
        </p:spPr>
      </p:pic>
      <p:sp>
        <p:nvSpPr>
          <p:cNvPr id="4" name="Espace réservé du numéro de diapositive 3"/>
          <p:cNvSpPr>
            <a:spLocks noGrp="1"/>
          </p:cNvSpPr>
          <p:nvPr>
            <p:ph type="sldNum" sz="quarter" idx="12"/>
          </p:nvPr>
        </p:nvSpPr>
        <p:spPr/>
        <p:txBody>
          <a:bodyPr/>
          <a:lstStyle/>
          <a:p>
            <a:fld id="{0426041A-DC87-4D86-BA6C-C715031E0DD5}" type="slidenum">
              <a:rPr lang="fr-BE" smtClean="0"/>
              <a:pPr/>
              <a:t>31</a:t>
            </a:fld>
            <a:endParaRPr lang="fr-BE"/>
          </a:p>
        </p:txBody>
      </p:sp>
      <p:pic>
        <p:nvPicPr>
          <p:cNvPr id="6" name="Image 5"/>
          <p:cNvPicPr>
            <a:picLocks noChangeAspect="1"/>
          </p:cNvPicPr>
          <p:nvPr/>
        </p:nvPicPr>
        <p:blipFill>
          <a:blip r:embed="rId3"/>
          <a:stretch>
            <a:fillRect/>
          </a:stretch>
        </p:blipFill>
        <p:spPr>
          <a:xfrm>
            <a:off x="888464" y="2830238"/>
            <a:ext cx="4928680" cy="3658501"/>
          </a:xfrm>
          <a:prstGeom prst="rect">
            <a:avLst/>
          </a:prstGeom>
        </p:spPr>
      </p:pic>
    </p:spTree>
    <p:extLst>
      <p:ext uri="{BB962C8B-B14F-4D97-AF65-F5344CB8AC3E}">
        <p14:creationId xmlns:p14="http://schemas.microsoft.com/office/powerpoint/2010/main" val="3839328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Bien Etre Ici et Maintenant (6 secteurs) &gt;&lt; PIB/Hab.</a:t>
            </a:r>
            <a:endParaRPr lang="fr-BE" dirty="0"/>
          </a:p>
        </p:txBody>
      </p:sp>
      <p:pic>
        <p:nvPicPr>
          <p:cNvPr id="5" name="Espace réservé du contenu 4"/>
          <p:cNvPicPr>
            <a:picLocks noGrp="1" noChangeAspect="1"/>
          </p:cNvPicPr>
          <p:nvPr>
            <p:ph sz="half" idx="1"/>
          </p:nvPr>
        </p:nvPicPr>
        <p:blipFill>
          <a:blip r:embed="rId2"/>
          <a:stretch>
            <a:fillRect/>
          </a:stretch>
        </p:blipFill>
        <p:spPr>
          <a:xfrm>
            <a:off x="3049052" y="1690688"/>
            <a:ext cx="6933148" cy="4486275"/>
          </a:xfrm>
          <a:prstGeom prst="rect">
            <a:avLst/>
          </a:prstGeom>
        </p:spPr>
      </p:pic>
      <p:sp>
        <p:nvSpPr>
          <p:cNvPr id="4" name="Espace réservé du numéro de diapositive 3"/>
          <p:cNvSpPr>
            <a:spLocks noGrp="1"/>
          </p:cNvSpPr>
          <p:nvPr>
            <p:ph type="sldNum" sz="quarter" idx="12"/>
          </p:nvPr>
        </p:nvSpPr>
        <p:spPr/>
        <p:txBody>
          <a:bodyPr/>
          <a:lstStyle/>
          <a:p>
            <a:fld id="{0426041A-DC87-4D86-BA6C-C715031E0DD5}" type="slidenum">
              <a:rPr lang="fr-BE" smtClean="0"/>
              <a:pPr/>
              <a:t>32</a:t>
            </a:fld>
            <a:endParaRPr lang="fr-BE"/>
          </a:p>
        </p:txBody>
      </p:sp>
    </p:spTree>
    <p:extLst>
      <p:ext uri="{BB962C8B-B14F-4D97-AF65-F5344CB8AC3E}">
        <p14:creationId xmlns:p14="http://schemas.microsoft.com/office/powerpoint/2010/main" val="1591622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stretch>
            <a:fillRect/>
          </a:stretch>
        </p:blipFill>
        <p:spPr>
          <a:xfrm>
            <a:off x="1576984" y="662152"/>
            <a:ext cx="8385129" cy="6195847"/>
          </a:xfrm>
          <a:prstGeom prst="rect">
            <a:avLst/>
          </a:prstGeom>
        </p:spPr>
      </p:pic>
      <p:sp>
        <p:nvSpPr>
          <p:cNvPr id="4" name="Espace réservé du numéro de diapositive 3"/>
          <p:cNvSpPr>
            <a:spLocks noGrp="1"/>
          </p:cNvSpPr>
          <p:nvPr>
            <p:ph type="sldNum" sz="quarter" idx="12"/>
          </p:nvPr>
        </p:nvSpPr>
        <p:spPr/>
        <p:txBody>
          <a:bodyPr/>
          <a:lstStyle/>
          <a:p>
            <a:fld id="{0426041A-DC87-4D86-BA6C-C715031E0DD5}" type="slidenum">
              <a:rPr lang="fr-BE" smtClean="0"/>
              <a:pPr/>
              <a:t>33</a:t>
            </a:fld>
            <a:endParaRPr lang="fr-BE"/>
          </a:p>
        </p:txBody>
      </p:sp>
      <p:sp>
        <p:nvSpPr>
          <p:cNvPr id="5" name="Titre 4"/>
          <p:cNvSpPr>
            <a:spLocks noGrp="1"/>
          </p:cNvSpPr>
          <p:nvPr>
            <p:ph type="title"/>
          </p:nvPr>
        </p:nvSpPr>
        <p:spPr>
          <a:xfrm>
            <a:off x="838200" y="240946"/>
            <a:ext cx="10515600" cy="728061"/>
          </a:xfrm>
        </p:spPr>
        <p:txBody>
          <a:bodyPr>
            <a:normAutofit/>
          </a:bodyPr>
          <a:lstStyle/>
          <a:p>
            <a:r>
              <a:rPr lang="fr-BE" sz="4000" b="1" dirty="0" smtClean="0">
                <a:solidFill>
                  <a:srgbClr val="FF0000"/>
                </a:solidFill>
              </a:rPr>
              <a:t>17 Objectifs de développement durable de l’ONU</a:t>
            </a:r>
            <a:endParaRPr lang="fr-BE" sz="4000" b="1" dirty="0">
              <a:solidFill>
                <a:srgbClr val="FF0000"/>
              </a:solidFill>
            </a:endParaRPr>
          </a:p>
        </p:txBody>
      </p:sp>
    </p:spTree>
    <p:extLst>
      <p:ext uri="{BB962C8B-B14F-4D97-AF65-F5344CB8AC3E}">
        <p14:creationId xmlns:p14="http://schemas.microsoft.com/office/powerpoint/2010/main" val="3406535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466996" y="169331"/>
            <a:ext cx="9875138" cy="6299202"/>
          </a:xfrm>
          <a:prstGeom prst="rect">
            <a:avLst/>
          </a:prstGeom>
        </p:spPr>
      </p:pic>
      <p:sp>
        <p:nvSpPr>
          <p:cNvPr id="4" name="Espace réservé du numéro de diapositive 3"/>
          <p:cNvSpPr>
            <a:spLocks noGrp="1"/>
          </p:cNvSpPr>
          <p:nvPr>
            <p:ph type="sldNum" sz="quarter" idx="12"/>
          </p:nvPr>
        </p:nvSpPr>
        <p:spPr/>
        <p:txBody>
          <a:bodyPr/>
          <a:lstStyle/>
          <a:p>
            <a:fld id="{0426041A-DC87-4D86-BA6C-C715031E0DD5}" type="slidenum">
              <a:rPr lang="fr-BE" smtClean="0"/>
              <a:pPr/>
              <a:t>34</a:t>
            </a:fld>
            <a:endParaRPr lang="fr-BE"/>
          </a:p>
        </p:txBody>
      </p:sp>
    </p:spTree>
    <p:extLst>
      <p:ext uri="{BB962C8B-B14F-4D97-AF65-F5344CB8AC3E}">
        <p14:creationId xmlns:p14="http://schemas.microsoft.com/office/powerpoint/2010/main" val="3087625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211232" cy="726499"/>
          </a:xfrm>
        </p:spPr>
        <p:txBody>
          <a:bodyPr>
            <a:normAutofit/>
          </a:bodyPr>
          <a:lstStyle/>
          <a:p>
            <a:r>
              <a:rPr lang="fr-BE" b="1" dirty="0">
                <a:solidFill>
                  <a:srgbClr val="FF0000"/>
                </a:solidFill>
              </a:rPr>
              <a:t>17 </a:t>
            </a:r>
            <a:r>
              <a:rPr lang="fr-BE" b="1" dirty="0" smtClean="0">
                <a:solidFill>
                  <a:srgbClr val="FF0000"/>
                </a:solidFill>
              </a:rPr>
              <a:t>ODD. -&gt; par pays -&gt; Evaluation des résultats.</a:t>
            </a:r>
            <a:endParaRPr lang="fr-BE" dirty="0"/>
          </a:p>
        </p:txBody>
      </p:sp>
      <p:sp>
        <p:nvSpPr>
          <p:cNvPr id="3" name="Espace réservé du contenu 2"/>
          <p:cNvSpPr>
            <a:spLocks noGrp="1"/>
          </p:cNvSpPr>
          <p:nvPr>
            <p:ph idx="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35</a:t>
            </a:fld>
            <a:endParaRPr lang="fr-BE"/>
          </a:p>
        </p:txBody>
      </p:sp>
      <p:pic>
        <p:nvPicPr>
          <p:cNvPr id="5" name="Image 4"/>
          <p:cNvPicPr>
            <a:picLocks noChangeAspect="1"/>
          </p:cNvPicPr>
          <p:nvPr/>
        </p:nvPicPr>
        <p:blipFill>
          <a:blip r:embed="rId2"/>
          <a:stretch>
            <a:fillRect/>
          </a:stretch>
        </p:blipFill>
        <p:spPr>
          <a:xfrm>
            <a:off x="2640842" y="1091624"/>
            <a:ext cx="8322163" cy="5629851"/>
          </a:xfrm>
          <a:prstGeom prst="rect">
            <a:avLst/>
          </a:prstGeom>
        </p:spPr>
      </p:pic>
    </p:spTree>
    <p:extLst>
      <p:ext uri="{BB962C8B-B14F-4D97-AF65-F5344CB8AC3E}">
        <p14:creationId xmlns:p14="http://schemas.microsoft.com/office/powerpoint/2010/main" val="2344563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509" y="2005012"/>
            <a:ext cx="1128261" cy="4351338"/>
          </a:xfrm>
        </p:spPr>
        <p:txBody>
          <a:bodyPr/>
          <a:lstStyle/>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36</a:t>
            </a:fld>
            <a:endParaRPr lang="fr-BE"/>
          </a:p>
        </p:txBody>
      </p:sp>
      <p:pic>
        <p:nvPicPr>
          <p:cNvPr id="5" name="Image 4"/>
          <p:cNvPicPr>
            <a:picLocks noChangeAspect="1"/>
          </p:cNvPicPr>
          <p:nvPr/>
        </p:nvPicPr>
        <p:blipFill>
          <a:blip r:embed="rId2"/>
          <a:stretch>
            <a:fillRect/>
          </a:stretch>
        </p:blipFill>
        <p:spPr>
          <a:xfrm>
            <a:off x="1966461" y="790224"/>
            <a:ext cx="9876358" cy="5859639"/>
          </a:xfrm>
          <a:prstGeom prst="rect">
            <a:avLst/>
          </a:prstGeom>
        </p:spPr>
      </p:pic>
    </p:spTree>
    <p:extLst>
      <p:ext uri="{BB962C8B-B14F-4D97-AF65-F5344CB8AC3E}">
        <p14:creationId xmlns:p14="http://schemas.microsoft.com/office/powerpoint/2010/main" val="2368098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solidFill>
                  <a:srgbClr val="FF0000"/>
                </a:solidFill>
              </a:rPr>
              <a:t>Défi climatique et possibilité de découplage de la production et de la pollution ?</a:t>
            </a:r>
            <a:endParaRPr lang="fr-BE" dirty="0"/>
          </a:p>
        </p:txBody>
      </p:sp>
      <p:pic>
        <p:nvPicPr>
          <p:cNvPr id="7" name="Espace réservé du contenu 6"/>
          <p:cNvPicPr>
            <a:picLocks noGrp="1" noChangeAspect="1"/>
          </p:cNvPicPr>
          <p:nvPr>
            <p:ph sz="half" idx="1"/>
          </p:nvPr>
        </p:nvPicPr>
        <p:blipFill>
          <a:blip r:embed="rId2"/>
          <a:stretch>
            <a:fillRect/>
          </a:stretch>
        </p:blipFill>
        <p:spPr>
          <a:xfrm>
            <a:off x="410386" y="1690688"/>
            <a:ext cx="5621703" cy="4665662"/>
          </a:xfrm>
          <a:prstGeom prst="rect">
            <a:avLst/>
          </a:prstGeom>
        </p:spPr>
      </p:pic>
      <p:sp>
        <p:nvSpPr>
          <p:cNvPr id="6" name="Espace réservé du contenu 5"/>
          <p:cNvSpPr>
            <a:spLocks noGrp="1"/>
          </p:cNvSpPr>
          <p:nvPr>
            <p:ph sz="half" idx="2"/>
          </p:nvPr>
        </p:nvSpPr>
        <p:spPr>
          <a:xfrm>
            <a:off x="6172199" y="1690688"/>
            <a:ext cx="5891981" cy="4783853"/>
          </a:xfrm>
        </p:spPr>
        <p:txBody>
          <a:bodyPr/>
          <a:lstStyle/>
          <a:p>
            <a:r>
              <a:rPr lang="fr-BE" dirty="0" smtClean="0"/>
              <a:t>Un découplage relatif est possible. </a:t>
            </a:r>
          </a:p>
          <a:p>
            <a:r>
              <a:rPr lang="fr-BE" dirty="0" smtClean="0"/>
              <a:t>Grâce à certains progrès techniques, les émissions de CO</a:t>
            </a:r>
            <a:r>
              <a:rPr lang="fr-BE" baseline="-25000" dirty="0" smtClean="0"/>
              <a:t>2</a:t>
            </a:r>
            <a:r>
              <a:rPr lang="fr-BE" dirty="0" smtClean="0"/>
              <a:t> par unité produite (en $) ont diminué de 1965 à 2015 dans tous les pays.</a:t>
            </a:r>
          </a:p>
          <a:p>
            <a:r>
              <a:rPr lang="fr-BE" dirty="0" smtClean="0"/>
              <a:t>Mais la réduction est insuffisante et est anéantie par la croissance économique et de la population.</a:t>
            </a:r>
          </a:p>
          <a:p>
            <a:r>
              <a:rPr lang="fr-BE" dirty="0" smtClean="0"/>
              <a:t>Même dans les pays à revenu élevé, on n’arrive pas à réduire !</a:t>
            </a:r>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37</a:t>
            </a:fld>
            <a:endParaRPr lang="fr-BE"/>
          </a:p>
        </p:txBody>
      </p:sp>
    </p:spTree>
    <p:extLst>
      <p:ext uri="{BB962C8B-B14F-4D97-AF65-F5344CB8AC3E}">
        <p14:creationId xmlns:p14="http://schemas.microsoft.com/office/powerpoint/2010/main" val="909620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solidFill>
                  <a:srgbClr val="FF0000"/>
                </a:solidFill>
              </a:rPr>
              <a:t>Défi climatique et possibilité de découplage de la production et de la pollution ?</a:t>
            </a:r>
            <a:endParaRPr lang="fr-BE" dirty="0"/>
          </a:p>
        </p:txBody>
      </p:sp>
      <p:sp>
        <p:nvSpPr>
          <p:cNvPr id="6" name="Espace réservé du contenu 5"/>
          <p:cNvSpPr>
            <a:spLocks noGrp="1"/>
          </p:cNvSpPr>
          <p:nvPr>
            <p:ph sz="half" idx="2"/>
          </p:nvPr>
        </p:nvSpPr>
        <p:spPr>
          <a:xfrm>
            <a:off x="6172199" y="1690688"/>
            <a:ext cx="5891981" cy="4783853"/>
          </a:xfrm>
        </p:spPr>
        <p:txBody>
          <a:bodyPr>
            <a:normAutofit/>
          </a:bodyPr>
          <a:lstStyle/>
          <a:p>
            <a:r>
              <a:rPr lang="fr-BE" dirty="0" smtClean="0"/>
              <a:t>Les émissions de GES ont été multipliées par trois depuis 1965.</a:t>
            </a:r>
          </a:p>
          <a:p>
            <a:r>
              <a:rPr lang="fr-BE" dirty="0" smtClean="0"/>
              <a:t>Nous sommes à 60% au-dessus des niveaux de 1990 Protocole de Kyoto</a:t>
            </a:r>
            <a:r>
              <a:rPr lang="fr-BE" dirty="0"/>
              <a:t> </a:t>
            </a:r>
            <a:r>
              <a:rPr lang="fr-BE" dirty="0" smtClean="0"/>
              <a:t>!</a:t>
            </a:r>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38</a:t>
            </a:fld>
            <a:endParaRPr lang="fr-BE"/>
          </a:p>
        </p:txBody>
      </p:sp>
      <p:pic>
        <p:nvPicPr>
          <p:cNvPr id="5" name="Espace réservé du contenu 4"/>
          <p:cNvPicPr>
            <a:picLocks noGrp="1" noChangeAspect="1"/>
          </p:cNvPicPr>
          <p:nvPr>
            <p:ph sz="half" idx="1"/>
          </p:nvPr>
        </p:nvPicPr>
        <p:blipFill>
          <a:blip r:embed="rId2"/>
          <a:stretch>
            <a:fillRect/>
          </a:stretch>
        </p:blipFill>
        <p:spPr>
          <a:xfrm>
            <a:off x="199502" y="1563329"/>
            <a:ext cx="5570043" cy="4975583"/>
          </a:xfrm>
          <a:prstGeom prst="rect">
            <a:avLst/>
          </a:prstGeom>
        </p:spPr>
      </p:pic>
    </p:spTree>
    <p:extLst>
      <p:ext uri="{BB962C8B-B14F-4D97-AF65-F5344CB8AC3E}">
        <p14:creationId xmlns:p14="http://schemas.microsoft.com/office/powerpoint/2010/main" val="973984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solidFill>
                  <a:srgbClr val="FF0000"/>
                </a:solidFill>
              </a:rPr>
              <a:t>La transition pousse à chercher d’autres ressources et aggrave l’empreinte -&gt; épuisements</a:t>
            </a:r>
            <a:endParaRPr lang="fr-BE" dirty="0"/>
          </a:p>
        </p:txBody>
      </p:sp>
      <p:sp>
        <p:nvSpPr>
          <p:cNvPr id="6" name="Espace réservé du contenu 5"/>
          <p:cNvSpPr>
            <a:spLocks noGrp="1"/>
          </p:cNvSpPr>
          <p:nvPr>
            <p:ph sz="half" idx="2"/>
          </p:nvPr>
        </p:nvSpPr>
        <p:spPr>
          <a:xfrm>
            <a:off x="6695768" y="1690688"/>
            <a:ext cx="5368412" cy="4783853"/>
          </a:xfrm>
        </p:spPr>
        <p:txBody>
          <a:bodyPr>
            <a:normAutofit lnSpcReduction="10000"/>
          </a:bodyPr>
          <a:lstStyle/>
          <a:p>
            <a:r>
              <a:rPr lang="fr-BE" dirty="0" smtClean="0"/>
              <a:t>Estimations de l’ONU d’ici 2050 Population + 0,8%/an -&gt; 9,7 milliards </a:t>
            </a:r>
          </a:p>
          <a:p>
            <a:r>
              <a:rPr lang="fr-BE" dirty="0" smtClean="0"/>
              <a:t>Revenus + 1,3%                                Intensité carbonique – 0,6%/an  Emissions de GES + 1,5%  !</a:t>
            </a:r>
          </a:p>
          <a:p>
            <a:r>
              <a:rPr lang="fr-BE" dirty="0" smtClean="0"/>
              <a:t>Or, pour rester à 1,5°C, il faut réduire de 8%/an. </a:t>
            </a:r>
          </a:p>
          <a:p>
            <a:r>
              <a:rPr lang="fr-BE" dirty="0" smtClean="0"/>
              <a:t>Une approche régionalisée est beaucoup plus compliquée !</a:t>
            </a:r>
          </a:p>
          <a:p>
            <a:r>
              <a:rPr lang="fr-BE" dirty="0" smtClean="0"/>
              <a:t>Pratiquement impossible dans  des économies de marché !</a:t>
            </a:r>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39</a:t>
            </a:fld>
            <a:endParaRPr lang="fr-BE"/>
          </a:p>
        </p:txBody>
      </p:sp>
      <p:sp>
        <p:nvSpPr>
          <p:cNvPr id="3" name="Espace réservé du contenu 2"/>
          <p:cNvSpPr>
            <a:spLocks noGrp="1"/>
          </p:cNvSpPr>
          <p:nvPr>
            <p:ph sz="half" idx="1"/>
          </p:nvPr>
        </p:nvSpPr>
        <p:spPr/>
        <p:txBody>
          <a:bodyPr>
            <a:normAutofit lnSpcReduction="10000"/>
          </a:bodyPr>
          <a:lstStyle/>
          <a:p>
            <a:endParaRPr lang="fr-BE"/>
          </a:p>
        </p:txBody>
      </p:sp>
      <p:pic>
        <p:nvPicPr>
          <p:cNvPr id="7" name="Image 6"/>
          <p:cNvPicPr>
            <a:picLocks noChangeAspect="1"/>
          </p:cNvPicPr>
          <p:nvPr/>
        </p:nvPicPr>
        <p:blipFill>
          <a:blip r:embed="rId2"/>
          <a:stretch>
            <a:fillRect/>
          </a:stretch>
        </p:blipFill>
        <p:spPr>
          <a:xfrm>
            <a:off x="838200" y="1575853"/>
            <a:ext cx="5537077" cy="4780497"/>
          </a:xfrm>
          <a:prstGeom prst="rect">
            <a:avLst/>
          </a:prstGeom>
        </p:spPr>
      </p:pic>
    </p:spTree>
    <p:extLst>
      <p:ext uri="{BB962C8B-B14F-4D97-AF65-F5344CB8AC3E}">
        <p14:creationId xmlns:p14="http://schemas.microsoft.com/office/powerpoint/2010/main" val="328104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365126"/>
            <a:ext cx="10515600" cy="944690"/>
          </a:xfrm>
        </p:spPr>
        <p:txBody>
          <a:bodyPr>
            <a:normAutofit fontScale="90000"/>
          </a:bodyPr>
          <a:lstStyle/>
          <a:p>
            <a:pPr marL="742950" indent="-742950"/>
            <a:r>
              <a:rPr lang="fr-BE" b="1" dirty="0" smtClean="0">
                <a:solidFill>
                  <a:srgbClr val="FF0000"/>
                </a:solidFill>
              </a:rPr>
              <a:t/>
            </a:r>
            <a:br>
              <a:rPr lang="fr-BE" b="1" dirty="0" smtClean="0">
                <a:solidFill>
                  <a:srgbClr val="FF0000"/>
                </a:solidFill>
              </a:rPr>
            </a:br>
            <a:r>
              <a:rPr lang="fr-BE" b="1" dirty="0" smtClean="0">
                <a:solidFill>
                  <a:srgbClr val="FF0000"/>
                </a:solidFill>
              </a:rPr>
              <a:t>TOUR DE TABLE DE PRÉSENTATION Nouveaux ?</a:t>
            </a:r>
            <a:br>
              <a:rPr lang="fr-BE" b="1" dirty="0" smtClean="0">
                <a:solidFill>
                  <a:srgbClr val="FF0000"/>
                </a:solidFill>
              </a:rPr>
            </a:br>
            <a:endParaRPr lang="fr-BE" dirty="0"/>
          </a:p>
        </p:txBody>
      </p:sp>
      <p:sp>
        <p:nvSpPr>
          <p:cNvPr id="7" name="Espace réservé du contenu 6"/>
          <p:cNvSpPr>
            <a:spLocks noGrp="1"/>
          </p:cNvSpPr>
          <p:nvPr>
            <p:ph idx="1"/>
          </p:nvPr>
        </p:nvSpPr>
        <p:spPr>
          <a:xfrm>
            <a:off x="1003089" y="1087863"/>
            <a:ext cx="10958251" cy="5633612"/>
          </a:xfrm>
        </p:spPr>
        <p:txBody>
          <a:bodyPr>
            <a:normAutofit/>
          </a:bodyPr>
          <a:lstStyle/>
          <a:p>
            <a:r>
              <a:rPr lang="fr-BE" sz="3200" dirty="0" smtClean="0"/>
              <a:t>Prénom </a:t>
            </a:r>
            <a:r>
              <a:rPr lang="fr-BE" sz="3200" dirty="0"/>
              <a:t>Nom</a:t>
            </a:r>
            <a:endParaRPr lang="fr-BE" sz="3200" dirty="0" smtClean="0"/>
          </a:p>
          <a:p>
            <a:r>
              <a:rPr lang="fr-BE" sz="3200" dirty="0" smtClean="0"/>
              <a:t>Ce que je fais</a:t>
            </a:r>
          </a:p>
          <a:p>
            <a:r>
              <a:rPr lang="fr-BE" sz="3200" dirty="0" smtClean="0"/>
              <a:t>Ce que j’attends de cette formation: ?</a:t>
            </a:r>
          </a:p>
          <a:p>
            <a:pPr marL="0" indent="0">
              <a:buNone/>
            </a:pPr>
            <a:endParaRPr lang="fr-BE" sz="3600" dirty="0" smtClean="0">
              <a:solidFill>
                <a:srgbClr val="FF0000"/>
              </a:solidFill>
            </a:endParaRPr>
          </a:p>
          <a:p>
            <a:pPr marL="0" indent="0">
              <a:buNone/>
            </a:pPr>
            <a:r>
              <a:rPr lang="fr-BE" sz="3600" dirty="0" smtClean="0">
                <a:solidFill>
                  <a:srgbClr val="FF0000"/>
                </a:solidFill>
              </a:rPr>
              <a:t>MÉTHODE. Apprentissage individuel et collectif</a:t>
            </a:r>
            <a:endParaRPr lang="fr-BE" sz="3600" dirty="0">
              <a:solidFill>
                <a:srgbClr val="FF0000"/>
              </a:solidFill>
            </a:endParaRPr>
          </a:p>
          <a:p>
            <a:r>
              <a:rPr lang="fr-BE" sz="3600" dirty="0" smtClean="0"/>
              <a:t>Partir des connaissances, de l’expérience de chacun, des idées entendues,... Exposé + Q – R.</a:t>
            </a:r>
          </a:p>
          <a:p>
            <a:r>
              <a:rPr lang="fr-BE" sz="3600" dirty="0" smtClean="0"/>
              <a:t>Prendre des notes et faire un résumé collectif.</a:t>
            </a:r>
          </a:p>
          <a:p>
            <a:r>
              <a:rPr lang="fr-BE" sz="3600" dirty="0" smtClean="0"/>
              <a:t>Références. Lire, relire</a:t>
            </a:r>
            <a:r>
              <a:rPr lang="fr-BE" sz="3600" dirty="0"/>
              <a:t>, -&gt; </a:t>
            </a:r>
            <a:r>
              <a:rPr lang="fr-BE" sz="3600" dirty="0" smtClean="0"/>
              <a:t>exercice ; </a:t>
            </a:r>
            <a:r>
              <a:rPr lang="fr-BE" sz="3600" dirty="0"/>
              <a:t>réfléchir. </a:t>
            </a:r>
            <a:r>
              <a:rPr lang="fr-BE" sz="3600" dirty="0" err="1" smtClean="0"/>
              <a:t>ABCDaire</a:t>
            </a:r>
            <a:r>
              <a:rPr lang="fr-BE" sz="3600" dirty="0" smtClean="0"/>
              <a:t>. </a:t>
            </a:r>
          </a:p>
          <a:p>
            <a:endParaRPr lang="fr-BE" sz="3600" dirty="0" smtClean="0"/>
          </a:p>
          <a:p>
            <a:endParaRPr lang="fr-BE" sz="3600" dirty="0"/>
          </a:p>
          <a:p>
            <a:pPr marL="0" indent="0">
              <a:buNone/>
            </a:pPr>
            <a:endParaRPr lang="fr-BE" sz="3600" dirty="0" smtClean="0"/>
          </a:p>
        </p:txBody>
      </p:sp>
      <p:sp>
        <p:nvSpPr>
          <p:cNvPr id="2" name="Espace réservé du numéro de diapositive 1"/>
          <p:cNvSpPr>
            <a:spLocks noGrp="1"/>
          </p:cNvSpPr>
          <p:nvPr>
            <p:ph type="sldNum" sz="quarter" idx="12"/>
          </p:nvPr>
        </p:nvSpPr>
        <p:spPr/>
        <p:txBody>
          <a:bodyPr/>
          <a:lstStyle/>
          <a:p>
            <a:r>
              <a:rPr lang="fr-BE" sz="1400" dirty="0" smtClean="0"/>
              <a:t>                 </a:t>
            </a:r>
            <a:fld id="{0426041A-DC87-4D86-BA6C-C715031E0DD5}" type="slidenum">
              <a:rPr lang="fr-BE" sz="1400" smtClean="0"/>
              <a:pPr/>
              <a:t>4</a:t>
            </a:fld>
            <a:endParaRPr lang="fr-BE" sz="1400" dirty="0"/>
          </a:p>
        </p:txBody>
      </p:sp>
      <p:pic>
        <p:nvPicPr>
          <p:cNvPr id="5" name="Picture 4" descr="http://attac.be/images/af0e45f1.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4" y="5689038"/>
            <a:ext cx="676225" cy="1135548"/>
          </a:xfrm>
          <a:prstGeom prst="rect">
            <a:avLst/>
          </a:prstGeom>
          <a:solidFill>
            <a:srgbClr val="FF0000"/>
          </a:solidFill>
          <a:extLst/>
        </p:spPr>
      </p:pic>
    </p:spTree>
    <p:extLst>
      <p:ext uri="{BB962C8B-B14F-4D97-AF65-F5344CB8AC3E}">
        <p14:creationId xmlns:p14="http://schemas.microsoft.com/office/powerpoint/2010/main" val="2715943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11507"/>
          </a:xfrm>
        </p:spPr>
        <p:txBody>
          <a:bodyPr/>
          <a:lstStyle/>
          <a:p>
            <a:r>
              <a:rPr lang="fr-BE" dirty="0" smtClean="0">
                <a:solidFill>
                  <a:srgbClr val="FF0000"/>
                </a:solidFill>
              </a:rPr>
              <a:t>Fondations pour l’économie de demain</a:t>
            </a:r>
            <a:endParaRPr lang="fr-BE" dirty="0">
              <a:solidFill>
                <a:srgbClr val="FF0000"/>
              </a:solidFill>
            </a:endParaRPr>
          </a:p>
        </p:txBody>
      </p:sp>
      <p:sp>
        <p:nvSpPr>
          <p:cNvPr id="3" name="Espace réservé du contenu 2"/>
          <p:cNvSpPr>
            <a:spLocks noGrp="1"/>
          </p:cNvSpPr>
          <p:nvPr>
            <p:ph idx="1"/>
          </p:nvPr>
        </p:nvSpPr>
        <p:spPr>
          <a:xfrm>
            <a:off x="838200" y="1076632"/>
            <a:ext cx="10515600" cy="5100331"/>
          </a:xfrm>
        </p:spPr>
        <p:txBody>
          <a:bodyPr>
            <a:normAutofit lnSpcReduction="10000"/>
          </a:bodyPr>
          <a:lstStyle/>
          <a:p>
            <a:r>
              <a:rPr lang="fr-BE" b="1" dirty="0" smtClean="0">
                <a:solidFill>
                  <a:srgbClr val="FF0000"/>
                </a:solidFill>
              </a:rPr>
              <a:t>L’entreprise</a:t>
            </a:r>
            <a:r>
              <a:rPr lang="fr-BE" dirty="0" smtClean="0"/>
              <a:t> doit garantir à la population ses capacité d’épanouissement, sans détruire les actifs écologiques, en étant sobre en carbone. </a:t>
            </a:r>
          </a:p>
          <a:p>
            <a:r>
              <a:rPr lang="fr-BE" b="1" dirty="0" smtClean="0">
                <a:solidFill>
                  <a:srgbClr val="FF0000"/>
                </a:solidFill>
              </a:rPr>
              <a:t>Le travail </a:t>
            </a:r>
            <a:r>
              <a:rPr lang="fr-BE" dirty="0" smtClean="0"/>
              <a:t>doit être une participation. Doit être réparti sur toute la population. Le partage du travail est incontournable. La variable clé des économies capitaliste et ‘socialiste’, la </a:t>
            </a:r>
            <a:r>
              <a:rPr lang="fr-BE" b="1" dirty="0" smtClean="0"/>
              <a:t>productivité du travail</a:t>
            </a:r>
            <a:r>
              <a:rPr lang="fr-BE" dirty="0" smtClean="0"/>
              <a:t>,</a:t>
            </a:r>
            <a:r>
              <a:rPr lang="fr-BE" b="1" dirty="0" smtClean="0"/>
              <a:t> </a:t>
            </a:r>
            <a:r>
              <a:rPr lang="fr-BE" dirty="0" smtClean="0"/>
              <a:t>doit être reconsidérée sans remettre en cause la capacité d’innover.</a:t>
            </a:r>
          </a:p>
          <a:p>
            <a:r>
              <a:rPr lang="fr-BE" b="1" dirty="0" smtClean="0">
                <a:solidFill>
                  <a:srgbClr val="FF0000"/>
                </a:solidFill>
              </a:rPr>
              <a:t>L’investissement : </a:t>
            </a:r>
            <a:r>
              <a:rPr lang="fr-BE" dirty="0" smtClean="0"/>
              <a:t>un engagement. Toute spéculation doit être supprimée.</a:t>
            </a:r>
          </a:p>
          <a:p>
            <a:r>
              <a:rPr lang="fr-BE" b="1" dirty="0" smtClean="0">
                <a:solidFill>
                  <a:srgbClr val="FF0000"/>
                </a:solidFill>
              </a:rPr>
              <a:t>L’argent :</a:t>
            </a:r>
            <a:r>
              <a:rPr lang="fr-BE" b="1" dirty="0" smtClean="0"/>
              <a:t> un bien social.</a:t>
            </a:r>
          </a:p>
          <a:p>
            <a:r>
              <a:rPr lang="fr-BE" b="1" dirty="0" smtClean="0"/>
              <a:t>L’économie de demain, la manière de la penser, appelle un changement radical de paradigme !</a:t>
            </a:r>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40</a:t>
            </a:fld>
            <a:endParaRPr lang="fr-BE"/>
          </a:p>
        </p:txBody>
      </p:sp>
    </p:spTree>
    <p:extLst>
      <p:ext uri="{BB962C8B-B14F-4D97-AF65-F5344CB8AC3E}">
        <p14:creationId xmlns:p14="http://schemas.microsoft.com/office/powerpoint/2010/main" val="354606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9345"/>
            <a:ext cx="10515600" cy="752475"/>
          </a:xfrm>
        </p:spPr>
        <p:txBody>
          <a:bodyPr>
            <a:normAutofit/>
          </a:bodyPr>
          <a:lstStyle/>
          <a:p>
            <a:r>
              <a:rPr lang="fr-BE" dirty="0" smtClean="0">
                <a:solidFill>
                  <a:srgbClr val="FF0000"/>
                </a:solidFill>
              </a:rPr>
              <a:t>Références: livres, statistiques, articles. </a:t>
            </a:r>
            <a:endParaRPr lang="fr-BE" dirty="0">
              <a:solidFill>
                <a:srgbClr val="FF0000"/>
              </a:solidFill>
            </a:endParaRPr>
          </a:p>
        </p:txBody>
      </p:sp>
      <p:sp>
        <p:nvSpPr>
          <p:cNvPr id="3" name="Espace réservé du contenu 2"/>
          <p:cNvSpPr>
            <a:spLocks noGrp="1"/>
          </p:cNvSpPr>
          <p:nvPr>
            <p:ph idx="1"/>
          </p:nvPr>
        </p:nvSpPr>
        <p:spPr>
          <a:xfrm>
            <a:off x="838199" y="982133"/>
            <a:ext cx="11037711" cy="5739342"/>
          </a:xfrm>
        </p:spPr>
        <p:txBody>
          <a:bodyPr>
            <a:normAutofit fontScale="62500" lnSpcReduction="20000"/>
          </a:bodyPr>
          <a:lstStyle/>
          <a:p>
            <a:pPr marL="0" indent="0">
              <a:buNone/>
            </a:pPr>
            <a:r>
              <a:rPr lang="fr-BE" dirty="0" smtClean="0"/>
              <a:t>LIVRES</a:t>
            </a:r>
          </a:p>
          <a:p>
            <a:r>
              <a:rPr lang="fr-BE" dirty="0" smtClean="0"/>
              <a:t>Pierre </a:t>
            </a:r>
            <a:r>
              <a:rPr lang="fr-BE" dirty="0"/>
              <a:t>Lebrun, </a:t>
            </a:r>
            <a:r>
              <a:rPr lang="fr-BE" i="1" dirty="0"/>
              <a:t>Problématique  de  l'histoire  économique  liégeoise,  des  XIX  et  </a:t>
            </a:r>
            <a:r>
              <a:rPr lang="fr-BE" i="1" dirty="0" err="1" smtClean="0"/>
              <a:t>XX</a:t>
            </a:r>
            <a:r>
              <a:rPr lang="fr-BE" i="1" baseline="30000" dirty="0" err="1" smtClean="0"/>
              <a:t>es</a:t>
            </a:r>
            <a:r>
              <a:rPr lang="fr-BE" i="1" dirty="0" smtClean="0"/>
              <a:t>  </a:t>
            </a:r>
            <a:r>
              <a:rPr lang="fr-BE" i="1" dirty="0"/>
              <a:t>siècles</a:t>
            </a:r>
            <a:r>
              <a:rPr lang="fr-BE" dirty="0"/>
              <a:t>,  dans  Actes  du  Colloque  organisé  par  Le  Grand  Liège,  p.  114-115,  Liège,  1981.</a:t>
            </a:r>
            <a:endParaRPr lang="fr-BE" dirty="0" smtClean="0"/>
          </a:p>
          <a:p>
            <a:r>
              <a:rPr lang="fr-BE" dirty="0" smtClean="0"/>
              <a:t>Joan Robinson</a:t>
            </a:r>
            <a:r>
              <a:rPr lang="fr-BE" dirty="0"/>
              <a:t>, </a:t>
            </a:r>
            <a:r>
              <a:rPr lang="fr-BE" i="1" dirty="0"/>
              <a:t>Contributions à l’économie contemporaine</a:t>
            </a:r>
            <a:r>
              <a:rPr lang="fr-BE" dirty="0"/>
              <a:t> (1978), </a:t>
            </a:r>
            <a:r>
              <a:rPr lang="fr-BE" dirty="0" smtClean="0"/>
              <a:t>trad. ?, Paris</a:t>
            </a:r>
            <a:r>
              <a:rPr lang="fr-BE" dirty="0"/>
              <a:t>, </a:t>
            </a:r>
            <a:r>
              <a:rPr lang="fr-BE" dirty="0" err="1"/>
              <a:t>Economica</a:t>
            </a:r>
            <a:r>
              <a:rPr lang="fr-BE" dirty="0"/>
              <a:t>, 1984.</a:t>
            </a:r>
            <a:endParaRPr lang="fr-BE" dirty="0" smtClean="0"/>
          </a:p>
          <a:p>
            <a:r>
              <a:rPr lang="fr-BE" dirty="0"/>
              <a:t>Yves de </a:t>
            </a:r>
            <a:r>
              <a:rPr lang="fr-BE" dirty="0" err="1" smtClean="0"/>
              <a:t>Wasseige</a:t>
            </a:r>
            <a:r>
              <a:rPr lang="fr-BE" dirty="0" smtClean="0"/>
              <a:t>, </a:t>
            </a:r>
            <a:r>
              <a:rPr lang="fr-BE" i="1" dirty="0" smtClean="0"/>
              <a:t>Les mécanismes de l’économie politique</a:t>
            </a:r>
            <a:r>
              <a:rPr lang="fr-BE" dirty="0"/>
              <a:t>,</a:t>
            </a:r>
            <a:r>
              <a:rPr lang="fr-BE" dirty="0" smtClean="0"/>
              <a:t> EVO (3</a:t>
            </a:r>
            <a:r>
              <a:rPr lang="fr-BE" baseline="30000" dirty="0" smtClean="0"/>
              <a:t>e</a:t>
            </a:r>
            <a:r>
              <a:rPr lang="fr-BE" dirty="0" smtClean="0"/>
              <a:t> éd.), 1994.   </a:t>
            </a:r>
          </a:p>
          <a:p>
            <a:r>
              <a:rPr lang="fr-BE" dirty="0"/>
              <a:t>Yves de </a:t>
            </a:r>
            <a:r>
              <a:rPr lang="fr-BE" dirty="0" err="1"/>
              <a:t>Wasseige</a:t>
            </a:r>
            <a:r>
              <a:rPr lang="fr-BE" dirty="0"/>
              <a:t> &amp; Francis de </a:t>
            </a:r>
            <a:r>
              <a:rPr lang="fr-BE" dirty="0" err="1" smtClean="0"/>
              <a:t>Walque</a:t>
            </a:r>
            <a:r>
              <a:rPr lang="fr-BE" dirty="0" smtClean="0"/>
              <a:t>, </a:t>
            </a:r>
            <a:r>
              <a:rPr lang="fr-BE" i="1" dirty="0"/>
              <a:t>L’économie </a:t>
            </a:r>
            <a:r>
              <a:rPr lang="fr-BE" i="1" dirty="0" smtClean="0"/>
              <a:t>au service des gens,</a:t>
            </a:r>
            <a:r>
              <a:rPr lang="fr-BE" dirty="0" smtClean="0"/>
              <a:t> Couleur livre, 2009.</a:t>
            </a:r>
          </a:p>
          <a:p>
            <a:r>
              <a:rPr lang="fr-BE" dirty="0"/>
              <a:t>Attac </a:t>
            </a:r>
            <a:r>
              <a:rPr lang="fr-BE" dirty="0" smtClean="0"/>
              <a:t>France, </a:t>
            </a:r>
            <a:r>
              <a:rPr lang="fr-BE" i="1" dirty="0" smtClean="0"/>
              <a:t>L’ </a:t>
            </a:r>
            <a:r>
              <a:rPr lang="fr-BE" i="1" dirty="0" err="1" smtClean="0"/>
              <a:t>Abcdaire</a:t>
            </a:r>
            <a:r>
              <a:rPr lang="fr-BE" i="1" dirty="0" smtClean="0"/>
              <a:t> engagé</a:t>
            </a:r>
            <a:r>
              <a:rPr lang="fr-BE" dirty="0"/>
              <a:t>,</a:t>
            </a:r>
            <a:r>
              <a:rPr lang="fr-BE" dirty="0" smtClean="0"/>
              <a:t> Les Liens qui libèrent, 2018.</a:t>
            </a:r>
          </a:p>
          <a:p>
            <a:r>
              <a:rPr lang="fr-BE" dirty="0"/>
              <a:t>Collectif </a:t>
            </a:r>
            <a:r>
              <a:rPr lang="fr-BE" dirty="0" smtClean="0"/>
              <a:t>Attac, </a:t>
            </a:r>
            <a:r>
              <a:rPr lang="fr-BE" i="1" dirty="0" smtClean="0"/>
              <a:t>10 </a:t>
            </a:r>
            <a:r>
              <a:rPr lang="fr-BE" i="1" dirty="0"/>
              <a:t>ans après la crise : Prenons le contrôle de la </a:t>
            </a:r>
            <a:r>
              <a:rPr lang="fr-BE" i="1" dirty="0" smtClean="0"/>
              <a:t>finance</a:t>
            </a:r>
            <a:r>
              <a:rPr lang="fr-BE" dirty="0" smtClean="0"/>
              <a:t>, 2018</a:t>
            </a:r>
          </a:p>
          <a:p>
            <a:r>
              <a:rPr lang="fr-BE" dirty="0" smtClean="0"/>
              <a:t>RAPPORT </a:t>
            </a:r>
            <a:r>
              <a:rPr lang="fr-BE" dirty="0"/>
              <a:t>FEDERAL 2017 </a:t>
            </a:r>
            <a:r>
              <a:rPr lang="fr-BE" i="1" dirty="0" smtClean="0"/>
              <a:t>Concrétiser </a:t>
            </a:r>
            <a:r>
              <a:rPr lang="fr-BE" i="1" dirty="0"/>
              <a:t>les objectifs mondiaux de développement </a:t>
            </a:r>
            <a:r>
              <a:rPr lang="fr-BE" i="1" dirty="0" smtClean="0"/>
              <a:t>durable</a:t>
            </a:r>
            <a:r>
              <a:rPr lang="fr-BE" dirty="0" smtClean="0"/>
              <a:t> (1999-2017) + Tableau d’indicateurs de développement durable.</a:t>
            </a:r>
          </a:p>
          <a:p>
            <a:r>
              <a:rPr lang="fr-BE" dirty="0"/>
              <a:t>Tim </a:t>
            </a:r>
            <a:r>
              <a:rPr lang="fr-BE" dirty="0" smtClean="0"/>
              <a:t>Jackson, </a:t>
            </a:r>
            <a:r>
              <a:rPr lang="fr-BE" i="1" dirty="0" smtClean="0"/>
              <a:t>Prospérité sans croissance. Les fondations pour l’économie de demain</a:t>
            </a:r>
            <a:r>
              <a:rPr lang="fr-BE" dirty="0" smtClean="0"/>
              <a:t>, De Boeck (2</a:t>
            </a:r>
            <a:r>
              <a:rPr lang="fr-BE" baseline="30000" dirty="0" smtClean="0"/>
              <a:t>e</a:t>
            </a:r>
            <a:r>
              <a:rPr lang="fr-BE" dirty="0" smtClean="0"/>
              <a:t> éd), 2017. </a:t>
            </a:r>
          </a:p>
          <a:p>
            <a:r>
              <a:rPr lang="fr-BE" dirty="0"/>
              <a:t>Denis Bayon, Fabrice Flipo, François </a:t>
            </a:r>
            <a:r>
              <a:rPr lang="fr-BE" dirty="0" smtClean="0"/>
              <a:t>Schneider, </a:t>
            </a:r>
            <a:r>
              <a:rPr lang="fr-BE" i="1" dirty="0"/>
              <a:t>La </a:t>
            </a:r>
            <a:r>
              <a:rPr lang="fr-BE" i="1" dirty="0" smtClean="0"/>
              <a:t>décroissance. Dix questions pour comprendre et débattre,</a:t>
            </a:r>
            <a:r>
              <a:rPr lang="fr-BE" dirty="0" smtClean="0"/>
              <a:t> La découverte, 2012.</a:t>
            </a:r>
          </a:p>
          <a:p>
            <a:r>
              <a:rPr lang="fr-BE" dirty="0"/>
              <a:t>Serge </a:t>
            </a:r>
            <a:r>
              <a:rPr lang="fr-BE" dirty="0" smtClean="0"/>
              <a:t>Latouche, </a:t>
            </a:r>
            <a:r>
              <a:rPr lang="fr-BE" i="1" dirty="0" smtClean="0"/>
              <a:t>Vers une société d’abondance frugale</a:t>
            </a:r>
            <a:r>
              <a:rPr lang="fr-BE" dirty="0"/>
              <a:t>,</a:t>
            </a:r>
            <a:r>
              <a:rPr lang="fr-BE" dirty="0" smtClean="0"/>
              <a:t> Mille et une nuits, 2011.</a:t>
            </a:r>
          </a:p>
          <a:p>
            <a:r>
              <a:rPr lang="fr-BE" dirty="0" smtClean="0"/>
              <a:t>‘</a:t>
            </a:r>
            <a:r>
              <a:rPr lang="fr-BE" dirty="0"/>
              <a:t>Nos propositions pour la justice fiscale et pour la transition écologique’, mardi 15 janvier 2019, par Attac France</a:t>
            </a:r>
          </a:p>
          <a:p>
            <a:pPr marL="0" indent="0">
              <a:buNone/>
            </a:pPr>
            <a:endParaRPr lang="fr-BE" dirty="0" smtClean="0"/>
          </a:p>
          <a:p>
            <a:pPr marL="0" indent="0">
              <a:buNone/>
            </a:pPr>
            <a:r>
              <a:rPr lang="fr-BE" dirty="0" smtClean="0"/>
              <a:t>STATISTIQUES</a:t>
            </a:r>
          </a:p>
          <a:p>
            <a:r>
              <a:rPr lang="fr-BE" dirty="0" smtClean="0"/>
              <a:t>Aperçu statistique de la Belgique. 2017 Chiffres clés. </a:t>
            </a:r>
            <a:r>
              <a:rPr lang="fr-BE" dirty="0" err="1" smtClean="0"/>
              <a:t>Statistics</a:t>
            </a:r>
            <a:r>
              <a:rPr lang="fr-BE" dirty="0" smtClean="0"/>
              <a:t> Belgium.  </a:t>
            </a:r>
          </a:p>
          <a:p>
            <a:r>
              <a:rPr lang="fr-BE" dirty="0" smtClean="0"/>
              <a:t>Démographie de la Belgique. Pyramide des âges 2001 2013. </a:t>
            </a:r>
            <a:r>
              <a:rPr lang="fr-BE" dirty="0" err="1" smtClean="0"/>
              <a:t>Wikipedia</a:t>
            </a: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41</a:t>
            </a:fld>
            <a:endParaRPr lang="fr-BE"/>
          </a:p>
        </p:txBody>
      </p:sp>
    </p:spTree>
    <p:extLst>
      <p:ext uri="{BB962C8B-B14F-4D97-AF65-F5344CB8AC3E}">
        <p14:creationId xmlns:p14="http://schemas.microsoft.com/office/powerpoint/2010/main" val="4001824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rgbClr val="FF0000"/>
                </a:solidFill>
              </a:rPr>
              <a:t>Débat  + Débat mouvant.</a:t>
            </a:r>
            <a:endParaRPr lang="fr-BE"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r>
              <a:rPr lang="fr-BE" dirty="0" smtClean="0">
                <a:solidFill>
                  <a:srgbClr val="FF0000"/>
                </a:solidFill>
              </a:rPr>
              <a:t>MERCI DE VOTRE ATTENTION</a:t>
            </a:r>
            <a:endParaRPr lang="fr-BE" dirty="0"/>
          </a:p>
          <a:p>
            <a:r>
              <a:rPr lang="fr-BE" dirty="0" smtClean="0"/>
              <a:t>QUESTIONS ?</a:t>
            </a:r>
            <a:endParaRPr lang="fr-BE" dirty="0"/>
          </a:p>
          <a:p>
            <a:r>
              <a:rPr lang="fr-BE" b="1" dirty="0" smtClean="0"/>
              <a:t>POUR RELEVER LE DEFI CLIMATIQUE, L’ÉTAT DOIT INSTAURER UNE PLANIFICATION ET UNE TAXATION DES ENTREPRISES QUI POLLUENT</a:t>
            </a:r>
          </a:p>
          <a:p>
            <a:endParaRPr lang="fr-BE" b="1" dirty="0"/>
          </a:p>
          <a:p>
            <a:r>
              <a:rPr lang="fr-BE" dirty="0"/>
              <a:t>Nous enverrons un </a:t>
            </a:r>
            <a:r>
              <a:rPr lang="fr-BE" dirty="0" smtClean="0"/>
              <a:t>courriel à </a:t>
            </a:r>
            <a:r>
              <a:rPr lang="fr-BE" dirty="0"/>
              <a:t>tous les présents et excusés -&gt; possibilité de Q-R, corrections d’exercice.</a:t>
            </a:r>
          </a:p>
          <a:p>
            <a:r>
              <a:rPr lang="fr-BE" dirty="0" smtClean="0"/>
              <a:t>Évaluation </a:t>
            </a:r>
            <a:r>
              <a:rPr lang="fr-BE" dirty="0"/>
              <a:t>de la leçon. </a:t>
            </a:r>
          </a:p>
          <a:p>
            <a:r>
              <a:rPr lang="fr-BE" b="1" dirty="0">
                <a:solidFill>
                  <a:srgbClr val="FF0000"/>
                </a:solidFill>
              </a:rPr>
              <a:t>Prochaine </a:t>
            </a:r>
            <a:r>
              <a:rPr lang="fr-BE" b="1" dirty="0" smtClean="0">
                <a:solidFill>
                  <a:srgbClr val="FF0000"/>
                </a:solidFill>
              </a:rPr>
              <a:t>rencontre : </a:t>
            </a:r>
            <a:r>
              <a:rPr lang="fr-BE" b="1" dirty="0">
                <a:solidFill>
                  <a:srgbClr val="FF0000"/>
                </a:solidFill>
              </a:rPr>
              <a:t>mardi 19 mars à 19h30. </a:t>
            </a:r>
          </a:p>
          <a:p>
            <a:pPr marL="0" indent="0">
              <a:buNone/>
            </a:pPr>
            <a:r>
              <a:rPr lang="fr-BE" dirty="0"/>
              <a:t>-&gt; démarrage avec des questions de rappel -&gt; il faut relire vos notes</a:t>
            </a:r>
            <a:r>
              <a:rPr lang="fr-BE" dirty="0" smtClean="0"/>
              <a:t>.</a:t>
            </a:r>
            <a:endParaRPr lang="fr-BE" dirty="0"/>
          </a:p>
          <a:p>
            <a:r>
              <a:rPr lang="fr-BE" dirty="0" smtClean="0"/>
              <a:t>Vous êtes les bienvenus </a:t>
            </a:r>
            <a:r>
              <a:rPr lang="fr-BE" dirty="0"/>
              <a:t>à toutes nos activités. -&gt; Agenda </a:t>
            </a:r>
            <a:r>
              <a:rPr lang="fr-BE" dirty="0">
                <a:hlinkClick r:id="rId2"/>
              </a:rPr>
              <a:t>https://liege.attac.org/agenda/2019-02/</a:t>
            </a:r>
            <a:endParaRPr lang="fr-BE" dirty="0"/>
          </a:p>
          <a:p>
            <a:endParaRPr lang="fr-BE" b="1" dirty="0" smtClean="0"/>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42</a:t>
            </a:fld>
            <a:endParaRPr lang="fr-BE"/>
          </a:p>
        </p:txBody>
      </p:sp>
    </p:spTree>
    <p:extLst>
      <p:ext uri="{BB962C8B-B14F-4D97-AF65-F5344CB8AC3E}">
        <p14:creationId xmlns:p14="http://schemas.microsoft.com/office/powerpoint/2010/main" val="22389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38200" y="125285"/>
            <a:ext cx="10515600" cy="594245"/>
          </a:xfrm>
        </p:spPr>
        <p:txBody>
          <a:bodyPr>
            <a:normAutofit fontScale="90000"/>
          </a:bodyPr>
          <a:lstStyle/>
          <a:p>
            <a:pPr marL="742950" indent="-742950"/>
            <a:r>
              <a:rPr lang="fr-BE" b="1" dirty="0" smtClean="0">
                <a:solidFill>
                  <a:srgbClr val="FF0000"/>
                </a:solidFill>
              </a:rPr>
              <a:t>0. RAPPEL : LOI ÉCON. RESULTANT DES CIRCUITS. </a:t>
            </a:r>
            <a:endParaRPr lang="fr-BE" dirty="0"/>
          </a:p>
        </p:txBody>
      </p:sp>
      <p:sp>
        <p:nvSpPr>
          <p:cNvPr id="7" name="Espace réservé du contenu 6"/>
          <p:cNvSpPr>
            <a:spLocks noGrp="1"/>
          </p:cNvSpPr>
          <p:nvPr>
            <p:ph idx="1"/>
          </p:nvPr>
        </p:nvSpPr>
        <p:spPr>
          <a:xfrm>
            <a:off x="838200" y="671385"/>
            <a:ext cx="11353800" cy="6050089"/>
          </a:xfrm>
        </p:spPr>
        <p:txBody>
          <a:bodyPr>
            <a:normAutofit/>
          </a:bodyPr>
          <a:lstStyle/>
          <a:p>
            <a:pPr marL="0" indent="0">
              <a:buNone/>
            </a:pPr>
            <a:r>
              <a:rPr lang="fr-BE" sz="3600" dirty="0" smtClean="0"/>
              <a:t>Les actions humaines révèlent des comportements de groupes </a:t>
            </a:r>
            <a:r>
              <a:rPr lang="fr-BE" sz="3600" dirty="0"/>
              <a:t>et/ou individuels. </a:t>
            </a:r>
            <a:r>
              <a:rPr lang="fr-BE" sz="3600" dirty="0" smtClean="0"/>
              <a:t>Elles sont analysées sous l’angle de la biologie, la psychologie, la sociologie, le droit, la justice, la politique, l’éthique,... Elles sont définies en un lieu et à une époque donnée. </a:t>
            </a:r>
          </a:p>
          <a:p>
            <a:pPr marL="0" indent="0">
              <a:buNone/>
            </a:pPr>
            <a:r>
              <a:rPr lang="fr-BE" sz="3600" dirty="0" smtClean="0"/>
              <a:t>Nous analysons ici ces actions humaines d’un point de vue économique: l’</a:t>
            </a:r>
            <a:r>
              <a:rPr lang="fr-BE" sz="3600" i="1" dirty="0" smtClean="0"/>
              <a:t>homo </a:t>
            </a:r>
            <a:r>
              <a:rPr lang="fr-BE" sz="3600" i="1" dirty="0" err="1" smtClean="0"/>
              <a:t>œconomicus</a:t>
            </a:r>
            <a:r>
              <a:rPr lang="fr-BE" sz="3600" dirty="0" smtClean="0"/>
              <a:t> travaille, consomme, échange, achète et vend, essaie de subvenir à ses besoins, épargne, investit, fait du profit, dans un cadre Naturel et Monétaire donné.  </a:t>
            </a:r>
            <a:r>
              <a:rPr lang="fr-BE" sz="3600" i="1" dirty="0" smtClean="0">
                <a:solidFill>
                  <a:srgbClr val="FF0000"/>
                </a:solidFill>
              </a:rPr>
              <a:t>Quelle compatibilité avec l’</a:t>
            </a:r>
            <a:r>
              <a:rPr lang="fr-BE" sz="3600" dirty="0" smtClean="0">
                <a:solidFill>
                  <a:srgbClr val="FF0000"/>
                </a:solidFill>
              </a:rPr>
              <a:t>homo </a:t>
            </a:r>
            <a:r>
              <a:rPr lang="fr-BE" sz="3600" dirty="0" err="1" smtClean="0">
                <a:solidFill>
                  <a:srgbClr val="FF0000"/>
                </a:solidFill>
              </a:rPr>
              <a:t>civicus</a:t>
            </a:r>
            <a:r>
              <a:rPr lang="fr-BE" sz="3600" dirty="0" smtClean="0">
                <a:solidFill>
                  <a:srgbClr val="FF0000"/>
                </a:solidFill>
              </a:rPr>
              <a:t>?</a:t>
            </a:r>
            <a:endParaRPr lang="fr-BE" dirty="0">
              <a:solidFill>
                <a:srgbClr val="FF0000"/>
              </a:solidFill>
            </a:endParaRPr>
          </a:p>
        </p:txBody>
      </p:sp>
      <p:sp>
        <p:nvSpPr>
          <p:cNvPr id="2" name="Espace réservé du numéro de diapositive 1"/>
          <p:cNvSpPr>
            <a:spLocks noGrp="1"/>
          </p:cNvSpPr>
          <p:nvPr>
            <p:ph type="sldNum" sz="quarter" idx="12"/>
          </p:nvPr>
        </p:nvSpPr>
        <p:spPr>
          <a:xfrm>
            <a:off x="8610600" y="6356350"/>
            <a:ext cx="2743200" cy="365125"/>
          </a:xfrm>
        </p:spPr>
        <p:txBody>
          <a:bodyPr/>
          <a:lstStyle/>
          <a:p>
            <a:fld id="{0426041A-DC87-4D86-BA6C-C715031E0DD5}" type="slidenum">
              <a:rPr lang="fr-BE" sz="1400" smtClean="0"/>
              <a:pPr/>
              <a:t>5</a:t>
            </a:fld>
            <a:endParaRPr lang="fr-BE" sz="1400" dirty="0"/>
          </a:p>
        </p:txBody>
      </p:sp>
      <p:pic>
        <p:nvPicPr>
          <p:cNvPr id="5" name="Picture 4" descr="http://attac.be/images/af0e45f1.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4" y="5689038"/>
            <a:ext cx="676225" cy="1135548"/>
          </a:xfrm>
          <a:prstGeom prst="rect">
            <a:avLst/>
          </a:prstGeom>
          <a:solidFill>
            <a:srgbClr val="FF0000"/>
          </a:solidFill>
          <a:extLst/>
        </p:spPr>
      </p:pic>
    </p:spTree>
    <p:extLst>
      <p:ext uri="{BB962C8B-B14F-4D97-AF65-F5344CB8AC3E}">
        <p14:creationId xmlns:p14="http://schemas.microsoft.com/office/powerpoint/2010/main" val="21391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 y="51597"/>
            <a:ext cx="12586446" cy="667933"/>
          </a:xfrm>
        </p:spPr>
        <p:txBody>
          <a:bodyPr>
            <a:normAutofit fontScale="90000"/>
          </a:bodyPr>
          <a:lstStyle/>
          <a:p>
            <a:pPr marL="742950" indent="-742950"/>
            <a:r>
              <a:rPr lang="fr-BE" b="1" dirty="0">
                <a:solidFill>
                  <a:srgbClr val="FF0000"/>
                </a:solidFill>
              </a:rPr>
              <a:t>II. 4. </a:t>
            </a:r>
            <a:r>
              <a:rPr lang="fr-BE" b="1" dirty="0" smtClean="0">
                <a:solidFill>
                  <a:srgbClr val="FF0000"/>
                </a:solidFill>
              </a:rPr>
              <a:t>Ex. COMMENT </a:t>
            </a:r>
            <a:r>
              <a:rPr lang="fr-BE" b="1" dirty="0">
                <a:solidFill>
                  <a:srgbClr val="FF0000"/>
                </a:solidFill>
              </a:rPr>
              <a:t>FONCTIONNE </a:t>
            </a:r>
            <a:r>
              <a:rPr lang="fr-BE" b="1" dirty="0" smtClean="0">
                <a:solidFill>
                  <a:srgbClr val="FF0000"/>
                </a:solidFill>
              </a:rPr>
              <a:t>L’ÉCONOMIE </a:t>
            </a:r>
            <a:r>
              <a:rPr lang="fr-BE" b="1" dirty="0"/>
              <a:t>de </a:t>
            </a:r>
            <a:r>
              <a:rPr lang="fr-BE" b="1" dirty="0" smtClean="0"/>
              <a:t>marché </a:t>
            </a:r>
            <a:r>
              <a:rPr lang="fr-BE" b="1" dirty="0" smtClean="0">
                <a:solidFill>
                  <a:srgbClr val="FF0000"/>
                </a:solidFill>
              </a:rPr>
              <a:t>? </a:t>
            </a:r>
            <a:endParaRPr lang="fr-BE" dirty="0"/>
          </a:p>
        </p:txBody>
      </p:sp>
      <p:sp>
        <p:nvSpPr>
          <p:cNvPr id="2" name="Espace réservé du numéro de diapositive 1"/>
          <p:cNvSpPr>
            <a:spLocks noGrp="1"/>
          </p:cNvSpPr>
          <p:nvPr>
            <p:ph type="sldNum" sz="quarter" idx="12"/>
          </p:nvPr>
        </p:nvSpPr>
        <p:spPr>
          <a:xfrm>
            <a:off x="8610599" y="6311074"/>
            <a:ext cx="3008439" cy="410401"/>
          </a:xfrm>
        </p:spPr>
        <p:txBody>
          <a:bodyPr/>
          <a:lstStyle/>
          <a:p>
            <a:fld id="{0426041A-DC87-4D86-BA6C-C715031E0DD5}" type="slidenum">
              <a:rPr lang="fr-BE" sz="1400" smtClean="0"/>
              <a:pPr/>
              <a:t>6</a:t>
            </a:fld>
            <a:endParaRPr lang="fr-BE" sz="1400" dirty="0"/>
          </a:p>
        </p:txBody>
      </p:sp>
      <p:pic>
        <p:nvPicPr>
          <p:cNvPr id="5" name="Picture 4" descr="http://attac.be/images/af0e45f1.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4" y="5548228"/>
            <a:ext cx="760078" cy="1276358"/>
          </a:xfrm>
          <a:prstGeom prst="rect">
            <a:avLst/>
          </a:prstGeom>
          <a:solidFill>
            <a:srgbClr val="FF0000"/>
          </a:solidFill>
          <a:extLst/>
        </p:spPr>
      </p:pic>
      <p:sp>
        <p:nvSpPr>
          <p:cNvPr id="8" name="Espace réservé du contenu 2"/>
          <p:cNvSpPr txBox="1">
            <a:spLocks/>
          </p:cNvSpPr>
          <p:nvPr/>
        </p:nvSpPr>
        <p:spPr>
          <a:xfrm>
            <a:off x="2028166" y="510989"/>
            <a:ext cx="9025316" cy="5087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altLang="fr-FR" dirty="0" smtClean="0"/>
              <a:t>.</a:t>
            </a:r>
          </a:p>
        </p:txBody>
      </p:sp>
      <p:sp>
        <p:nvSpPr>
          <p:cNvPr id="9" name="Espace réservé du numéro de diapositive 3"/>
          <p:cNvSpPr txBox="1">
            <a:spLocks/>
          </p:cNvSpPr>
          <p:nvPr/>
        </p:nvSpPr>
        <p:spPr>
          <a:xfrm>
            <a:off x="10818254" y="3284113"/>
            <a:ext cx="1217444" cy="900297"/>
          </a:xfrm>
          <a:prstGeom prst="rect">
            <a:avLst/>
          </a:prstGeom>
        </p:spPr>
        <p:txBody>
          <a:bodyPr vert="horz" lIns="91440" tIns="45720" rIns="91440" bIns="45720" rtlCol="0" anchor="ctr"/>
          <a:lstStyle>
            <a:defPPr>
              <a:defRPr lang="fr-FR"/>
            </a:defPPr>
            <a:lvl1pPr marL="0" algn="r" defTabSz="914400" rtl="0" eaLnBrk="0" latinLnBrk="0" hangingPunct="0">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fr-BE" altLang="fr-FR" dirty="0">
              <a:solidFill>
                <a:srgbClr val="898989"/>
              </a:solidFill>
            </a:endParaRPr>
          </a:p>
        </p:txBody>
      </p:sp>
      <p:sp>
        <p:nvSpPr>
          <p:cNvPr id="10" name="Rectangle 4"/>
          <p:cNvSpPr>
            <a:spLocks noChangeArrowheads="1"/>
          </p:cNvSpPr>
          <p:nvPr/>
        </p:nvSpPr>
        <p:spPr bwMode="auto">
          <a:xfrm>
            <a:off x="1785278" y="2501922"/>
            <a:ext cx="2157093" cy="174688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BE" altLang="fr-FR" sz="2400">
              <a:latin typeface="Times New Roman" panose="02020603050405020304" pitchFamily="18" charset="0"/>
            </a:endParaRPr>
          </a:p>
        </p:txBody>
      </p:sp>
      <p:sp>
        <p:nvSpPr>
          <p:cNvPr id="11" name="Rectangle 5"/>
          <p:cNvSpPr>
            <a:spLocks noChangeArrowheads="1"/>
          </p:cNvSpPr>
          <p:nvPr/>
        </p:nvSpPr>
        <p:spPr bwMode="auto">
          <a:xfrm>
            <a:off x="4815816" y="2906971"/>
            <a:ext cx="2608010" cy="7171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BE" altLang="fr-FR" sz="2400">
              <a:latin typeface="Times New Roman" panose="02020603050405020304" pitchFamily="18" charset="0"/>
            </a:endParaRPr>
          </a:p>
        </p:txBody>
      </p:sp>
      <p:sp>
        <p:nvSpPr>
          <p:cNvPr id="12" name="Rectangle 6"/>
          <p:cNvSpPr>
            <a:spLocks noChangeArrowheads="1"/>
          </p:cNvSpPr>
          <p:nvPr/>
        </p:nvSpPr>
        <p:spPr bwMode="auto">
          <a:xfrm>
            <a:off x="7934871" y="2501922"/>
            <a:ext cx="2547075" cy="174688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BE" altLang="fr-FR" sz="2400">
              <a:latin typeface="Times New Roman" panose="02020603050405020304" pitchFamily="18" charset="0"/>
            </a:endParaRPr>
          </a:p>
        </p:txBody>
      </p:sp>
      <p:sp>
        <p:nvSpPr>
          <p:cNvPr id="13" name="Text Box 5"/>
          <p:cNvSpPr txBox="1">
            <a:spLocks noChangeArrowheads="1"/>
          </p:cNvSpPr>
          <p:nvPr/>
        </p:nvSpPr>
        <p:spPr bwMode="auto">
          <a:xfrm>
            <a:off x="1955141" y="2630396"/>
            <a:ext cx="1714879" cy="161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fr-FR" sz="1600" b="1">
                <a:latin typeface="Times New Roman" panose="02020603050405020304" pitchFamily="18" charset="0"/>
              </a:rPr>
              <a:t>POPULATION:</a:t>
            </a:r>
          </a:p>
          <a:p>
            <a:pPr algn="ctr" eaLnBrk="1" hangingPunct="1"/>
            <a:r>
              <a:rPr lang="fr-BE" altLang="fr-FR" sz="1600" b="1">
                <a:latin typeface="Times New Roman" panose="02020603050405020304" pitchFamily="18" charset="0"/>
              </a:rPr>
              <a:t>Citoyen</a:t>
            </a:r>
          </a:p>
          <a:p>
            <a:pPr algn="ctr" eaLnBrk="1" hangingPunct="1"/>
            <a:r>
              <a:rPr lang="fr-BE" altLang="fr-FR" sz="1600" b="1">
                <a:latin typeface="Times New Roman" panose="02020603050405020304" pitchFamily="18" charset="0"/>
              </a:rPr>
              <a:t>Travailleur </a:t>
            </a:r>
          </a:p>
          <a:p>
            <a:pPr algn="ctr" eaLnBrk="1" hangingPunct="1"/>
            <a:r>
              <a:rPr lang="fr-BE" altLang="fr-FR" sz="1600" b="1">
                <a:latin typeface="Times New Roman" panose="02020603050405020304" pitchFamily="18" charset="0"/>
              </a:rPr>
              <a:t>Consommateur </a:t>
            </a:r>
            <a:endParaRPr lang="fr-FR" altLang="fr-FR" sz="1600" b="1">
              <a:latin typeface="Times New Roman" panose="02020603050405020304" pitchFamily="18" charset="0"/>
            </a:endParaRPr>
          </a:p>
        </p:txBody>
      </p:sp>
      <p:sp>
        <p:nvSpPr>
          <p:cNvPr id="14" name="Text Box 6"/>
          <p:cNvSpPr txBox="1">
            <a:spLocks noChangeArrowheads="1"/>
          </p:cNvSpPr>
          <p:nvPr/>
        </p:nvSpPr>
        <p:spPr bwMode="auto">
          <a:xfrm>
            <a:off x="7934870" y="2554809"/>
            <a:ext cx="2547075" cy="161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fr-FR" sz="1600" b="1" dirty="0">
                <a:latin typeface="Times New Roman" panose="02020603050405020304" pitchFamily="18" charset="0"/>
              </a:rPr>
              <a:t>É</a:t>
            </a:r>
            <a:r>
              <a:rPr lang="fr-BE" altLang="fr-FR" sz="1600" b="1" dirty="0" smtClean="0">
                <a:latin typeface="Times New Roman" panose="02020603050405020304" pitchFamily="18" charset="0"/>
              </a:rPr>
              <a:t>CONOMIQUE</a:t>
            </a:r>
            <a:r>
              <a:rPr lang="fr-BE" altLang="fr-FR" sz="1600" b="1" dirty="0">
                <a:latin typeface="Times New Roman" panose="02020603050405020304" pitchFamily="18" charset="0"/>
              </a:rPr>
              <a:t>:</a:t>
            </a:r>
          </a:p>
          <a:p>
            <a:pPr algn="ctr" eaLnBrk="1" hangingPunct="1"/>
            <a:r>
              <a:rPr lang="fr-BE" altLang="fr-FR" sz="1600" b="1" dirty="0">
                <a:latin typeface="Times New Roman" panose="02020603050405020304" pitchFamily="18" charset="0"/>
              </a:rPr>
              <a:t>Entreprises privées et publiques produisent Biens et </a:t>
            </a:r>
            <a:r>
              <a:rPr lang="fr-BE" altLang="fr-FR" sz="1600" b="1" i="1" dirty="0">
                <a:latin typeface="Times New Roman" panose="02020603050405020304" pitchFamily="18" charset="0"/>
              </a:rPr>
              <a:t>Services</a:t>
            </a:r>
            <a:endParaRPr lang="fr-FR" altLang="fr-FR" sz="1600" b="1" i="1" dirty="0">
              <a:latin typeface="Times New Roman" panose="02020603050405020304" pitchFamily="18" charset="0"/>
            </a:endParaRPr>
          </a:p>
        </p:txBody>
      </p:sp>
      <p:sp>
        <p:nvSpPr>
          <p:cNvPr id="15" name="Text Box 7"/>
          <p:cNvSpPr txBox="1">
            <a:spLocks noChangeArrowheads="1"/>
          </p:cNvSpPr>
          <p:nvPr/>
        </p:nvSpPr>
        <p:spPr bwMode="auto">
          <a:xfrm>
            <a:off x="4815816" y="2965964"/>
            <a:ext cx="2608010" cy="81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BE" altLang="fr-FR" b="1" dirty="0">
                <a:latin typeface="Times New Roman" panose="02020603050405020304" pitchFamily="18" charset="0"/>
              </a:rPr>
              <a:t>É</a:t>
            </a:r>
            <a:r>
              <a:rPr lang="fr-FR" altLang="fr-FR" b="1" dirty="0" smtClean="0">
                <a:latin typeface="Times New Roman" panose="02020603050405020304" pitchFamily="18" charset="0"/>
              </a:rPr>
              <a:t>TAT</a:t>
            </a:r>
            <a:r>
              <a:rPr lang="fr-FR" altLang="fr-FR" b="1" dirty="0">
                <a:latin typeface="Times New Roman" panose="02020603050405020304" pitchFamily="18" charset="0"/>
              </a:rPr>
              <a:t>: assure le cadre et corrige la répartition. </a:t>
            </a:r>
          </a:p>
        </p:txBody>
      </p:sp>
      <p:sp>
        <p:nvSpPr>
          <p:cNvPr id="17" name="Ellipse 16"/>
          <p:cNvSpPr/>
          <p:nvPr/>
        </p:nvSpPr>
        <p:spPr>
          <a:xfrm>
            <a:off x="10645805" y="1132286"/>
            <a:ext cx="1316330" cy="1056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smtClean="0"/>
              <a:t>Marché des</a:t>
            </a:r>
          </a:p>
          <a:p>
            <a:pPr algn="ctr">
              <a:defRPr/>
            </a:pPr>
            <a:r>
              <a:rPr lang="fr-BE" dirty="0" smtClean="0"/>
              <a:t>Moyens </a:t>
            </a:r>
            <a:r>
              <a:rPr lang="fr-BE" dirty="0" err="1" smtClean="0"/>
              <a:t>Prod</a:t>
            </a:r>
            <a:r>
              <a:rPr lang="fr-BE" dirty="0" smtClean="0"/>
              <a:t>.</a:t>
            </a:r>
            <a:endParaRPr lang="fr-BE" dirty="0"/>
          </a:p>
        </p:txBody>
      </p:sp>
      <p:sp>
        <p:nvSpPr>
          <p:cNvPr id="18" name="Ellipse 17"/>
          <p:cNvSpPr/>
          <p:nvPr/>
        </p:nvSpPr>
        <p:spPr>
          <a:xfrm>
            <a:off x="4891299" y="4012816"/>
            <a:ext cx="1657427" cy="1297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Marchés du Travail </a:t>
            </a:r>
          </a:p>
        </p:txBody>
      </p:sp>
      <p:sp>
        <p:nvSpPr>
          <p:cNvPr id="19" name="Rectangle 2"/>
          <p:cNvSpPr>
            <a:spLocks noChangeArrowheads="1"/>
          </p:cNvSpPr>
          <p:nvPr/>
        </p:nvSpPr>
        <p:spPr bwMode="auto">
          <a:xfrm>
            <a:off x="8003516" y="5057014"/>
            <a:ext cx="11177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BE" altLang="fr-FR"/>
              <a:t>Marché </a:t>
            </a:r>
          </a:p>
        </p:txBody>
      </p:sp>
      <p:sp>
        <p:nvSpPr>
          <p:cNvPr id="20" name="Ellipse 19"/>
          <p:cNvSpPr/>
          <p:nvPr/>
        </p:nvSpPr>
        <p:spPr>
          <a:xfrm>
            <a:off x="7644741" y="4967705"/>
            <a:ext cx="1894202" cy="1297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Marchés des </a:t>
            </a:r>
            <a:r>
              <a:rPr lang="fr-BE" dirty="0" smtClean="0"/>
              <a:t>capitaux</a:t>
            </a:r>
            <a:endParaRPr lang="fr-BE" dirty="0"/>
          </a:p>
        </p:txBody>
      </p:sp>
      <p:sp>
        <p:nvSpPr>
          <p:cNvPr id="23" name="Espace réservé du contenu 22"/>
          <p:cNvSpPr>
            <a:spLocks noGrp="1"/>
          </p:cNvSpPr>
          <p:nvPr>
            <p:ph idx="1"/>
          </p:nvPr>
        </p:nvSpPr>
        <p:spPr>
          <a:xfrm>
            <a:off x="4907925" y="1067925"/>
            <a:ext cx="1814848" cy="142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a:buNone/>
              <a:defRPr/>
            </a:pPr>
            <a:r>
              <a:rPr lang="fr-BE" sz="2100" dirty="0"/>
              <a:t>Marchés des Biens Services</a:t>
            </a:r>
          </a:p>
        </p:txBody>
      </p:sp>
      <p:sp>
        <p:nvSpPr>
          <p:cNvPr id="22" name="Rectangle 6"/>
          <p:cNvSpPr>
            <a:spLocks noChangeArrowheads="1"/>
          </p:cNvSpPr>
          <p:nvPr/>
        </p:nvSpPr>
        <p:spPr bwMode="auto">
          <a:xfrm>
            <a:off x="7596625" y="4370434"/>
            <a:ext cx="1198017" cy="4942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BE" altLang="fr-FR" sz="2400">
              <a:latin typeface="Times New Roman" panose="02020603050405020304" pitchFamily="18" charset="0"/>
            </a:endParaRPr>
          </a:p>
        </p:txBody>
      </p:sp>
    </p:spTree>
    <p:extLst>
      <p:ext uri="{BB962C8B-B14F-4D97-AF65-F5344CB8AC3E}">
        <p14:creationId xmlns:p14="http://schemas.microsoft.com/office/powerpoint/2010/main" val="230805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426041A-DC87-4D86-BA6C-C715031E0DD5}" type="slidenum">
              <a:rPr lang="fr-BE" smtClean="0"/>
              <a:pPr/>
              <a:t>7</a:t>
            </a:fld>
            <a:endParaRPr lang="fr-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83258" y="-2344395"/>
            <a:ext cx="6481775" cy="114202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1790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64428"/>
          </a:xfrm>
        </p:spPr>
        <p:txBody>
          <a:bodyPr/>
          <a:lstStyle/>
          <a:p>
            <a:r>
              <a:rPr lang="fr-BE" b="1" dirty="0" smtClean="0">
                <a:solidFill>
                  <a:srgbClr val="FF0000"/>
                </a:solidFill>
              </a:rPr>
              <a:t>On a répondu au ‘frigo’. Reste-t-il des ? </a:t>
            </a:r>
            <a:endParaRPr lang="fr-BE" b="1" dirty="0">
              <a:solidFill>
                <a:srgbClr val="FF0000"/>
              </a:solidFill>
            </a:endParaRPr>
          </a:p>
        </p:txBody>
      </p:sp>
      <p:sp>
        <p:nvSpPr>
          <p:cNvPr id="3" name="Espace réservé du contenu 2"/>
          <p:cNvSpPr>
            <a:spLocks noGrp="1"/>
          </p:cNvSpPr>
          <p:nvPr>
            <p:ph idx="1"/>
          </p:nvPr>
        </p:nvSpPr>
        <p:spPr>
          <a:xfrm>
            <a:off x="838200" y="1129554"/>
            <a:ext cx="10515600" cy="5047409"/>
          </a:xfrm>
        </p:spPr>
        <p:txBody>
          <a:bodyPr>
            <a:normAutofit fontScale="92500" lnSpcReduction="10000"/>
          </a:bodyPr>
          <a:lstStyle/>
          <a:p>
            <a:r>
              <a:rPr lang="fr-BE" dirty="0"/>
              <a:t>- Une entreprise, au sens premier du mot, ne peut-elle pas aussi être financée par le </a:t>
            </a:r>
            <a:r>
              <a:rPr lang="fr-BE" b="1" dirty="0"/>
              <a:t>crédit </a:t>
            </a:r>
            <a:r>
              <a:rPr lang="fr-BE" dirty="0"/>
              <a:t>(emprunt) ? </a:t>
            </a:r>
          </a:p>
          <a:p>
            <a:r>
              <a:rPr lang="fr-BE" dirty="0"/>
              <a:t>- Quel est le rôle de la </a:t>
            </a:r>
            <a:r>
              <a:rPr lang="fr-BE" b="1" dirty="0"/>
              <a:t>Bourse</a:t>
            </a:r>
            <a:r>
              <a:rPr lang="fr-BE" dirty="0"/>
              <a:t> des valeurs dans le financement des investissements productifs ? </a:t>
            </a:r>
          </a:p>
          <a:p>
            <a:r>
              <a:rPr lang="fr-BE" dirty="0"/>
              <a:t>- Les </a:t>
            </a:r>
            <a:r>
              <a:rPr lang="fr-BE" b="1" dirty="0"/>
              <a:t>pensions de retraite</a:t>
            </a:r>
            <a:r>
              <a:rPr lang="fr-BE" dirty="0"/>
              <a:t> sont légalement financées par répartition </a:t>
            </a:r>
            <a:r>
              <a:rPr lang="fr-BE" dirty="0" smtClean="0"/>
              <a:t>; </a:t>
            </a:r>
            <a:r>
              <a:rPr lang="fr-BE" dirty="0"/>
              <a:t>certaines entreprises imposent une ‘assurance-groupe à leurs employés </a:t>
            </a:r>
            <a:r>
              <a:rPr lang="fr-BE" dirty="0" smtClean="0"/>
              <a:t>; la pension </a:t>
            </a:r>
            <a:r>
              <a:rPr lang="fr-BE" dirty="0"/>
              <a:t>par </a:t>
            </a:r>
            <a:r>
              <a:rPr lang="fr-BE" dirty="0" smtClean="0"/>
              <a:t>capitalisation est </a:t>
            </a:r>
            <a:r>
              <a:rPr lang="fr-BE" dirty="0"/>
              <a:t>actuellement </a:t>
            </a:r>
            <a:r>
              <a:rPr lang="fr-BE" dirty="0" smtClean="0"/>
              <a:t>encouragée </a:t>
            </a:r>
            <a:r>
              <a:rPr lang="fr-BE" dirty="0"/>
              <a:t>par les banques mais aussi par les pouvoirs </a:t>
            </a:r>
            <a:r>
              <a:rPr lang="fr-BE" dirty="0" smtClean="0"/>
              <a:t>publics. </a:t>
            </a:r>
            <a:endParaRPr lang="fr-BE" dirty="0"/>
          </a:p>
          <a:p>
            <a:r>
              <a:rPr lang="fr-BE" dirty="0" smtClean="0"/>
              <a:t>Tout </a:t>
            </a:r>
            <a:r>
              <a:rPr lang="fr-BE" dirty="0"/>
              <a:t>particulièrement dans le contexte actuel d’urgence climatique, ne faut-il pas adapter la production à la demande et non créer des besoins artificiels </a:t>
            </a:r>
            <a:r>
              <a:rPr lang="fr-BE" dirty="0" smtClean="0"/>
              <a:t>?</a:t>
            </a:r>
            <a:endParaRPr lang="fr-BE" dirty="0"/>
          </a:p>
          <a:p>
            <a:r>
              <a:rPr lang="fr-BE" dirty="0" smtClean="0"/>
              <a:t>- </a:t>
            </a:r>
            <a:r>
              <a:rPr lang="fr-BE" dirty="0"/>
              <a:t>Il faut résister à la </a:t>
            </a:r>
            <a:r>
              <a:rPr lang="fr-BE" b="1" dirty="0"/>
              <a:t>marchandisation des services publics</a:t>
            </a:r>
            <a:r>
              <a:rPr lang="fr-BE" dirty="0"/>
              <a:t> (voir AGCS et TISA).</a:t>
            </a:r>
          </a:p>
          <a:p>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8</a:t>
            </a:fld>
            <a:endParaRPr lang="fr-BE"/>
          </a:p>
        </p:txBody>
      </p:sp>
    </p:spTree>
    <p:extLst>
      <p:ext uri="{BB962C8B-B14F-4D97-AF65-F5344CB8AC3E}">
        <p14:creationId xmlns:p14="http://schemas.microsoft.com/office/powerpoint/2010/main" val="97277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64428"/>
          </a:xfrm>
        </p:spPr>
        <p:txBody>
          <a:bodyPr>
            <a:normAutofit/>
          </a:bodyPr>
          <a:lstStyle/>
          <a:p>
            <a:r>
              <a:rPr lang="fr-BE" b="1" dirty="0" smtClean="0">
                <a:solidFill>
                  <a:srgbClr val="FF0000"/>
                </a:solidFill>
              </a:rPr>
              <a:t>On a répondu au ‘frigo’. Reste-t-il des ?  (suite)</a:t>
            </a:r>
            <a:endParaRPr lang="fr-BE" b="1" dirty="0">
              <a:solidFill>
                <a:srgbClr val="FF0000"/>
              </a:solidFill>
            </a:endParaRPr>
          </a:p>
        </p:txBody>
      </p:sp>
      <p:sp>
        <p:nvSpPr>
          <p:cNvPr id="3" name="Espace réservé du contenu 2"/>
          <p:cNvSpPr>
            <a:spLocks noGrp="1"/>
          </p:cNvSpPr>
          <p:nvPr>
            <p:ph idx="1"/>
          </p:nvPr>
        </p:nvSpPr>
        <p:spPr>
          <a:xfrm>
            <a:off x="838200" y="1129554"/>
            <a:ext cx="10515600" cy="5047409"/>
          </a:xfrm>
        </p:spPr>
        <p:txBody>
          <a:bodyPr>
            <a:normAutofit fontScale="85000" lnSpcReduction="20000"/>
          </a:bodyPr>
          <a:lstStyle/>
          <a:p>
            <a:r>
              <a:rPr lang="fr-BE" dirty="0" smtClean="0"/>
              <a:t>Si </a:t>
            </a:r>
            <a:r>
              <a:rPr lang="fr-BE" dirty="0"/>
              <a:t>les moyens augmentent sans épargne, la logique capitaliste suppose que ça va de mieux en mieux, comme si les ressources étaient infinies, donc sans tenir compte des limites</a:t>
            </a:r>
            <a:r>
              <a:rPr lang="fr-BE" dirty="0" smtClean="0"/>
              <a:t>.</a:t>
            </a:r>
            <a:endParaRPr lang="fr-BE" dirty="0"/>
          </a:p>
          <a:p>
            <a:r>
              <a:rPr lang="fr-BE" dirty="0" smtClean="0"/>
              <a:t>Beaucoup </a:t>
            </a:r>
            <a:r>
              <a:rPr lang="fr-BE" dirty="0"/>
              <a:t>de besoins élémentaires peuvent être satisfaits par les services, donc sans trop ajouter à la pollution par la production. </a:t>
            </a:r>
          </a:p>
          <a:p>
            <a:r>
              <a:rPr lang="fr-BE" dirty="0" smtClean="0"/>
              <a:t>D’autres </a:t>
            </a:r>
            <a:r>
              <a:rPr lang="fr-BE" dirty="0"/>
              <a:t>travaux nécessaires doivent être mis en œuvre, notamment en vue d’une transition décroissante. </a:t>
            </a:r>
          </a:p>
          <a:p>
            <a:r>
              <a:rPr lang="fr-BE" dirty="0" smtClean="0"/>
              <a:t>Les syndicats ont toujours un rôle important à jouer. </a:t>
            </a:r>
            <a:endParaRPr lang="fr-BE" dirty="0"/>
          </a:p>
          <a:p>
            <a:r>
              <a:rPr lang="fr-BE" dirty="0" smtClean="0"/>
              <a:t>Spécialisation </a:t>
            </a:r>
            <a:r>
              <a:rPr lang="fr-BE" dirty="0"/>
              <a:t>des </a:t>
            </a:r>
            <a:r>
              <a:rPr lang="fr-BE" dirty="0" smtClean="0"/>
              <a:t>travailleurs ? Le </a:t>
            </a:r>
            <a:r>
              <a:rPr lang="fr-BE" dirty="0"/>
              <a:t>rêve des patrons aujourd’hui c’est de disposer de </a:t>
            </a:r>
            <a:r>
              <a:rPr lang="fr-BE" b="1" dirty="0"/>
              <a:t>polyvalents spécialistes</a:t>
            </a:r>
            <a:r>
              <a:rPr lang="fr-BE" dirty="0"/>
              <a:t>. </a:t>
            </a:r>
          </a:p>
          <a:p>
            <a:r>
              <a:rPr lang="fr-BE" dirty="0"/>
              <a:t>- </a:t>
            </a:r>
            <a:r>
              <a:rPr lang="fr-BE" i="1" dirty="0">
                <a:solidFill>
                  <a:schemeClr val="accent5">
                    <a:lumMod val="75000"/>
                  </a:schemeClr>
                </a:solidFill>
              </a:rPr>
              <a:t>Quel est le rôle des politiques ?</a:t>
            </a:r>
          </a:p>
          <a:p>
            <a:r>
              <a:rPr lang="fr-BE" dirty="0"/>
              <a:t>- Quel est le rôle des CA </a:t>
            </a:r>
            <a:r>
              <a:rPr lang="fr-BE" dirty="0" smtClean="0"/>
              <a:t>?</a:t>
            </a:r>
          </a:p>
          <a:p>
            <a:endParaRPr lang="fr-BE" dirty="0" smtClean="0"/>
          </a:p>
          <a:p>
            <a:pPr marL="0" indent="0">
              <a:buNone/>
            </a:pPr>
            <a:r>
              <a:rPr lang="fr-BE" dirty="0" smtClean="0"/>
              <a:t>(voir les réponses sur le </a:t>
            </a:r>
            <a:r>
              <a:rPr lang="fr-BE" dirty="0"/>
              <a:t>site </a:t>
            </a:r>
            <a:r>
              <a:rPr lang="fr-BE" dirty="0">
                <a:hlinkClick r:id="rId2"/>
              </a:rPr>
              <a:t>https://</a:t>
            </a:r>
            <a:r>
              <a:rPr lang="fr-BE" dirty="0" smtClean="0">
                <a:hlinkClick r:id="rId2"/>
              </a:rPr>
              <a:t>liege.attac.org/wp-content/uploads/2019/02/Attac-Liege_Repair-Class_Reponses-Frigo-1.pdf</a:t>
            </a:r>
            <a:r>
              <a:rPr lang="fr-BE" dirty="0" smtClean="0"/>
              <a:t>)</a:t>
            </a:r>
            <a:endParaRPr lang="fr-BE" dirty="0"/>
          </a:p>
        </p:txBody>
      </p:sp>
      <p:sp>
        <p:nvSpPr>
          <p:cNvPr id="4" name="Espace réservé du numéro de diapositive 3"/>
          <p:cNvSpPr>
            <a:spLocks noGrp="1"/>
          </p:cNvSpPr>
          <p:nvPr>
            <p:ph type="sldNum" sz="quarter" idx="12"/>
          </p:nvPr>
        </p:nvSpPr>
        <p:spPr/>
        <p:txBody>
          <a:bodyPr/>
          <a:lstStyle/>
          <a:p>
            <a:fld id="{0426041A-DC87-4D86-BA6C-C715031E0DD5}" type="slidenum">
              <a:rPr lang="fr-BE" smtClean="0"/>
              <a:pPr/>
              <a:t>9</a:t>
            </a:fld>
            <a:endParaRPr lang="fr-BE"/>
          </a:p>
        </p:txBody>
      </p:sp>
    </p:spTree>
    <p:extLst>
      <p:ext uri="{BB962C8B-B14F-4D97-AF65-F5344CB8AC3E}">
        <p14:creationId xmlns:p14="http://schemas.microsoft.com/office/powerpoint/2010/main" val="185522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9702</TotalTime>
  <Words>3222</Words>
  <Application>Microsoft Office PowerPoint</Application>
  <PresentationFormat>Grand écran</PresentationFormat>
  <Paragraphs>315</Paragraphs>
  <Slides>42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42</vt:i4>
      </vt:variant>
    </vt:vector>
  </HeadingPairs>
  <TitlesOfParts>
    <vt:vector size="48" baseType="lpstr">
      <vt:lpstr>Arial</vt:lpstr>
      <vt:lpstr>Calibri</vt:lpstr>
      <vt:lpstr>Calibri Light</vt:lpstr>
      <vt:lpstr>Roboto</vt:lpstr>
      <vt:lpstr>Times New Roman</vt:lpstr>
      <vt:lpstr>Thème Office</vt:lpstr>
      <vt:lpstr>BIENVENUE à ATTAC – LIEGE ! REPAIR CLASS EN ÉCONOMIE POLITIQUE 1. Qu’est ce que l’économie ?                                                       - circuits fonctionnement  - les marché. Compta. Nat. - Le capital - développement durable - prospérité ou décroissance  2. Comprendre nos impôts.  3. D’où vient l’argent, la monnaie ?</vt:lpstr>
      <vt:lpstr>BIENVENUE à ATTAC LIEGE !                  Un autre monde ... Construisons-le ensemble ! </vt:lpstr>
      <vt:lpstr> Comprendre l’économie... Construisons-le ensemble ! </vt:lpstr>
      <vt:lpstr> TOUR DE TABLE DE PRÉSENTATION Nouveaux ? </vt:lpstr>
      <vt:lpstr>0. RAPPEL : LOI ÉCON. RESULTANT DES CIRCUITS. </vt:lpstr>
      <vt:lpstr>II. 4. Ex. COMMENT FONCTIONNE L’ÉCONOMIE de marché ? </vt:lpstr>
      <vt:lpstr>Présentation PowerPoint</vt:lpstr>
      <vt:lpstr>On a répondu au ‘frigo’. Reste-t-il des ? </vt:lpstr>
      <vt:lpstr>On a répondu au ‘frigo’. Reste-t-il des ?  (suite)</vt:lpstr>
      <vt:lpstr>Le mécanisme modèle du marché. Loi de l’O et de la D.</vt:lpstr>
      <vt:lpstr>Représentation de la Demande. La quantité demandée diminue lorsque le prix augmente. </vt:lpstr>
      <vt:lpstr>L’offre S. Le point de rencontre de l’offre et de la demande  détermine les quantités et le prix.</vt:lpstr>
      <vt:lpstr>Le prix du porc (€/kg) fluctue suivant O et D</vt:lpstr>
      <vt:lpstr>Le circuit du capital et le profit.  Depuis l’entreprise.</vt:lpstr>
      <vt:lpstr>Présentation PowerPoint</vt:lpstr>
      <vt:lpstr>Le capital et son accumulation </vt:lpstr>
      <vt:lpstr>L’accumulation par la production de la plus-value</vt:lpstr>
      <vt:lpstr>PIB? Comptes nationaux, mesures de prix</vt:lpstr>
      <vt:lpstr>L’ICN Institut des comptes nationaux compte des Revenus, Produits, Dépenses. Economie fermée privée.  -&gt; Compteurs? -&gt; limites ?</vt:lpstr>
      <vt:lpstr>Le comptable national = ICN compte des R, P, D.                  En économie fermée mixte (avec Etat)</vt:lpstr>
      <vt:lpstr>INSTITUT DES COMPTES NATIONAUX (ICN) </vt:lpstr>
      <vt:lpstr>PNB prix m./ PNN coût fact./ RNN / DNNet DNBrut </vt:lpstr>
      <vt:lpstr>La Valeur Ajoutée d’un produit final. </vt:lpstr>
      <vt:lpstr>PIB, Valeur Ajoutée, Matrice input-output. </vt:lpstr>
      <vt:lpstr>Le PNB </vt:lpstr>
      <vt:lpstr>Présentation PowerPoint</vt:lpstr>
      <vt:lpstr>Présentation PowerPoint</vt:lpstr>
      <vt:lpstr>Multiplicateur, accélérateur et cycle</vt:lpstr>
      <vt:lpstr>Critiques du PIB : redéfinir la prospérité</vt:lpstr>
      <vt:lpstr>Bien-être subjectif (BES) et Revenu/habitant.</vt:lpstr>
      <vt:lpstr>Indicateur de Bien-être (B.Féd.Plan)</vt:lpstr>
      <vt:lpstr>Bien Etre Ici et Maintenant (6 secteurs) &gt;&lt; PIB/Hab.</vt:lpstr>
      <vt:lpstr>17 Objectifs de développement durable de l’ONU</vt:lpstr>
      <vt:lpstr>Présentation PowerPoint</vt:lpstr>
      <vt:lpstr>17 ODD. -&gt; par pays -&gt; Evaluation des résultats.</vt:lpstr>
      <vt:lpstr>Présentation PowerPoint</vt:lpstr>
      <vt:lpstr>Défi climatique et possibilité de découplage de la production et de la pollution ?</vt:lpstr>
      <vt:lpstr>Défi climatique et possibilité de découplage de la production et de la pollution ?</vt:lpstr>
      <vt:lpstr>La transition pousse à chercher d’autres ressources et aggrave l’empreinte -&gt; épuisements</vt:lpstr>
      <vt:lpstr>Fondations pour l’économie de demain</vt:lpstr>
      <vt:lpstr>Références: livres, statistiques, articles. </vt:lpstr>
      <vt:lpstr>Débat  + Débat mouvant.</vt:lpstr>
    </vt:vector>
  </TitlesOfParts>
  <Company>ACCG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Nemes</dc:creator>
  <cp:lastModifiedBy>Eric Nemes</cp:lastModifiedBy>
  <cp:revision>511</cp:revision>
  <dcterms:created xsi:type="dcterms:W3CDTF">2016-12-09T10:13:49Z</dcterms:created>
  <dcterms:modified xsi:type="dcterms:W3CDTF">2019-03-19T13:54:32Z</dcterms:modified>
</cp:coreProperties>
</file>